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7" r:id="rId3"/>
  </p:sldMasterIdLst>
  <p:notesMasterIdLst>
    <p:notesMasterId r:id="rId6"/>
  </p:notesMasterIdLst>
  <p:sldIdLst>
    <p:sldId id="1291" r:id="rId4"/>
    <p:sldId id="1017" r:id="rId5"/>
    <p:sldId id="1478" r:id="rId7"/>
    <p:sldId id="1465" r:id="rId8"/>
    <p:sldId id="1466" r:id="rId9"/>
    <p:sldId id="1467" r:id="rId10"/>
    <p:sldId id="1481" r:id="rId11"/>
    <p:sldId id="1641" r:id="rId12"/>
    <p:sldId id="1788" r:id="rId13"/>
    <p:sldId id="1468" r:id="rId14"/>
    <p:sldId id="1469" r:id="rId15"/>
    <p:sldId id="1470" r:id="rId16"/>
    <p:sldId id="1471" r:id="rId17"/>
    <p:sldId id="1477" r:id="rId18"/>
    <p:sldId id="1472" r:id="rId19"/>
    <p:sldId id="1473" r:id="rId20"/>
    <p:sldId id="1474" r:id="rId21"/>
    <p:sldId id="1475" r:id="rId22"/>
    <p:sldId id="1476" r:id="rId23"/>
    <p:sldId id="1549" r:id="rId24"/>
    <p:sldId id="1488" r:id="rId25"/>
    <p:sldId id="1482" r:id="rId26"/>
    <p:sldId id="1718" r:id="rId27"/>
    <p:sldId id="1716" r:id="rId28"/>
    <p:sldId id="1712" r:id="rId29"/>
    <p:sldId id="1719" r:id="rId30"/>
    <p:sldId id="1713" r:id="rId31"/>
    <p:sldId id="1714" r:id="rId32"/>
    <p:sldId id="1715" r:id="rId33"/>
    <p:sldId id="1483" r:id="rId34"/>
    <p:sldId id="1496" r:id="rId35"/>
    <p:sldId id="1490" r:id="rId36"/>
    <p:sldId id="1491" r:id="rId37"/>
    <p:sldId id="1492" r:id="rId38"/>
    <p:sldId id="1493" r:id="rId39"/>
    <p:sldId id="1495" r:id="rId40"/>
    <p:sldId id="1494" r:id="rId41"/>
    <p:sldId id="1486" r:id="rId42"/>
    <p:sldId id="1512" r:id="rId43"/>
    <p:sldId id="1498" r:id="rId44"/>
    <p:sldId id="1487" r:id="rId45"/>
    <p:sldId id="1513" r:id="rId46"/>
    <p:sldId id="1514" r:id="rId47"/>
    <p:sldId id="1606" r:id="rId48"/>
    <p:sldId id="1033" r:id="rId49"/>
    <p:sldId id="1515" r:id="rId50"/>
    <p:sldId id="1510" r:id="rId51"/>
    <p:sldId id="1511" r:id="rId52"/>
    <p:sldId id="1516" r:id="rId53"/>
    <p:sldId id="1518" r:id="rId54"/>
    <p:sldId id="1517" r:id="rId55"/>
    <p:sldId id="1519" r:id="rId56"/>
    <p:sldId id="1052" r:id="rId57"/>
    <p:sldId id="1523" r:id="rId58"/>
    <p:sldId id="1520" r:id="rId59"/>
    <p:sldId id="1034" r:id="rId60"/>
    <p:sldId id="1521" r:id="rId61"/>
    <p:sldId id="1036" r:id="rId62"/>
    <p:sldId id="1037" r:id="rId63"/>
    <p:sldId id="1038" r:id="rId64"/>
    <p:sldId id="1040" r:id="rId65"/>
    <p:sldId id="1059" r:id="rId66"/>
    <p:sldId id="1772" r:id="rId67"/>
    <p:sldId id="1525" r:id="rId68"/>
    <p:sldId id="1527" r:id="rId69"/>
    <p:sldId id="1039" r:id="rId70"/>
    <p:sldId id="1171" r:id="rId71"/>
    <p:sldId id="1172" r:id="rId72"/>
    <p:sldId id="1173" r:id="rId73"/>
    <p:sldId id="1526" r:id="rId74"/>
    <p:sldId id="1184" r:id="rId75"/>
    <p:sldId id="1528" r:id="rId76"/>
    <p:sldId id="1185" r:id="rId77"/>
    <p:sldId id="1188" r:id="rId78"/>
    <p:sldId id="1773" r:id="rId79"/>
    <p:sldId id="1608" r:id="rId80"/>
    <p:sldId id="1108" r:id="rId81"/>
    <p:sldId id="1858" r:id="rId82"/>
  </p:sldIdLst>
  <p:sldSz cx="10801350" cy="597662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4472C4"/>
    <a:srgbClr val="1F447B"/>
    <a:srgbClr val="AA1212"/>
    <a:srgbClr val="BC0000"/>
    <a:srgbClr val="17447B"/>
    <a:srgbClr val="336600"/>
    <a:srgbClr val="005CAB"/>
    <a:srgbClr val="31859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129" autoAdjust="0"/>
    <p:restoredTop sz="99113" autoAdjust="0"/>
  </p:normalViewPr>
  <p:slideViewPr>
    <p:cSldViewPr snapToGrid="0">
      <p:cViewPr>
        <p:scale>
          <a:sx n="70" d="100"/>
          <a:sy n="70" d="100"/>
        </p:scale>
        <p:origin x="-2670" y="-1212"/>
      </p:cViewPr>
      <p:guideLst>
        <p:guide orient="horz" pos="1852"/>
        <p:guide pos="3402"/>
      </p:guideLst>
    </p:cSldViewPr>
  </p:slideViewPr>
  <p:notesTextViewPr>
    <p:cViewPr>
      <p:scale>
        <a:sx n="1" d="1"/>
        <a:sy n="1" d="1"/>
      </p:scale>
      <p:origin x="0" y="0"/>
    </p:cViewPr>
  </p:notesTextViewPr>
  <p:sorterViewPr>
    <p:cViewPr>
      <p:scale>
        <a:sx n="100" d="100"/>
        <a:sy n="100" d="100"/>
      </p:scale>
      <p:origin x="0" y="-1260"/>
    </p:cViewPr>
  </p:sorterViewPr>
  <p:notesViewPr>
    <p:cSldViewPr snapToGrid="0">
      <p:cViewPr varScale="1">
        <p:scale>
          <a:sx n="47" d="100"/>
          <a:sy n="47" d="100"/>
        </p:scale>
        <p:origin x="-3012" y="-102"/>
      </p:cViewPr>
      <p:guideLst>
        <p:guide orient="horz" pos="3076"/>
        <p:guide pos="214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73063" y="1241425"/>
            <a:ext cx="6051550"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好，以上部分就是针对康莱特在肿瘤科会遇上的情况，作业来了：</a:t>
            </a:r>
            <a:r>
              <a:rPr lang="zh-CN" altLang="en-US" sz="1200" kern="100" dirty="0">
                <a:latin typeface="+mn-ea"/>
                <a:cs typeface="Times New Roman" panose="02020603050405020304" pitchFamily="18" charset="0"/>
              </a:rPr>
              <a:t> 根据案例的背景，组织一段话，让刘主任将康艾与参芪的处方转化为康莱特注射液，并且在患者出院时为患者带上康莱特软胶囊，好今日的培训就到这里的，谢谢大家聆听，</a:t>
            </a:r>
            <a:r>
              <a:rPr lang="en-US" altLang="zh-CN" sz="1200" kern="100" dirty="0">
                <a:latin typeface="+mn-ea"/>
                <a:cs typeface="Times New Roman" panose="02020603050405020304" pitchFamily="18" charset="0"/>
              </a:rPr>
              <a:t>see you</a:t>
            </a:r>
            <a:r>
              <a:rPr lang="zh-CN" altLang="en-US" sz="1200" kern="100" dirty="0">
                <a:latin typeface="+mn-ea"/>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fld id="{F9E1B693-632D-4080-9CF6-EA28B66DC80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鼻咽拭阳性率高于咽拭</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E1B693-632D-4080-9CF6-EA28B66DC80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幻灯片图像占位符 1"/>
          <p:cNvSpPr>
            <a:spLocks noGrp="1" noRot="1"/>
          </p:cNvSpPr>
          <p:nvPr>
            <p:ph type="sldImg"/>
          </p:nvPr>
        </p:nvSpPr>
        <p:spPr/>
      </p:sp>
      <p:sp>
        <p:nvSpPr>
          <p:cNvPr id="7170" name="文本占位符 2"/>
          <p:cNvSpPr>
            <a:spLocks noGrp="1"/>
          </p:cNvSpPr>
          <p:nvPr>
            <p:ph type="body"/>
          </p:nvPr>
        </p:nvSpPr>
        <p:spPr/>
        <p:txBody>
          <a:bodyPr lIns="91440" tIns="45720" rIns="91440" bIns="45720" anchor="t"/>
          <a:p>
            <a:pPr lvl="0"/>
            <a:r>
              <a:rPr lang="zh-CN" altLang="en-US"/>
              <a:t>金花清感：麻杏石甘</a:t>
            </a:r>
            <a:r>
              <a:rPr lang="en-US" altLang="zh-CN"/>
              <a:t>+</a:t>
            </a:r>
            <a:r>
              <a:rPr lang="zh-CN" altLang="en-US"/>
              <a:t>银翘散</a:t>
            </a:r>
            <a:r>
              <a:rPr lang="zh-CN" altLang="en-US"/>
              <a:t>等；藿香正气：</a:t>
            </a:r>
            <a:r>
              <a:rPr lang="zh-CN" altLang="en-US"/>
              <a:t>疏风解毒：虎杖、连翘、板蓝根、柴胡、败酱草、马鞭草、芦根、甘草。</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E1B693-632D-4080-9CF6-EA28B66DC80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B0ED8DF9-4541-41CA-912C-03E157EA6FDB}" type="datetime1">
              <a:rPr lang="zh-CN" alt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94D3E5AB-FD99-40EC-9502-17319D0398BD}" type="datetime1">
              <a:rPr lang="zh-CN" alt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r>
              <a:rPr lang="en-US" dirty="0"/>
              <a:t>人体很多其他器官也表达ACE2，如睾丸、小肠、肾脏、心脏和甲状腺等。</a:t>
            </a:r>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8A0F8645-D784-45D3-8C15-6FB0D810AB49}" type="datetime1">
              <a:rPr lang="zh-CN" alt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r>
              <a:rPr lang="zh-CN" altLang="en-US" dirty="0"/>
              <a:t>所以进行咽拭和鼻咽拭采样进行核酸检测的原因</a:t>
            </a:r>
            <a:endParaRPr lang="zh-CN" alt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43048044-98C3-4BF6-88F4-F3A19352CC6B}" type="datetime1">
              <a:rPr lang="zh-CN" alt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真正需要戴口罩的是患者，但是有很多轻症患者</a:t>
            </a:r>
            <a:r>
              <a:rPr lang="zh-CN" altLang="en-US"/>
              <a:t>人确实不知道自己患病</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E1B693-632D-4080-9CF6-EA28B66DC8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标题 12"/>
          <p:cNvSpPr>
            <a:spLocks noGrp="1"/>
          </p:cNvSpPr>
          <p:nvPr>
            <p:ph type="ctrTitle" hasCustomPrompt="1"/>
          </p:nvPr>
        </p:nvSpPr>
        <p:spPr>
          <a:xfrm>
            <a:off x="706590" y="1829976"/>
            <a:ext cx="8101013" cy="723136"/>
          </a:xfrm>
        </p:spPr>
        <p:txBody>
          <a:bodyPr anchor="ctr" anchorCtr="0">
            <a:noAutofit/>
          </a:bodyPr>
          <a:lstStyle>
            <a:lvl1pPr algn="l">
              <a:lnSpc>
                <a:spcPct val="100000"/>
              </a:lnSpc>
              <a:defRPr sz="3600" b="1">
                <a:solidFill>
                  <a:schemeClr val="bg1"/>
                </a:solidFill>
              </a:defRPr>
            </a:lvl1pPr>
          </a:lstStyle>
          <a:p>
            <a:r>
              <a:rPr lang="zh-CN" altLang="en-US" dirty="0"/>
              <a:t>单击此处编辑标题</a:t>
            </a:r>
            <a:endParaRPr lang="zh-CN" altLang="en-US" dirty="0"/>
          </a:p>
        </p:txBody>
      </p:sp>
      <p:sp>
        <p:nvSpPr>
          <p:cNvPr id="14" name="副标题 13"/>
          <p:cNvSpPr>
            <a:spLocks noGrp="1"/>
          </p:cNvSpPr>
          <p:nvPr>
            <p:ph type="subTitle" idx="1"/>
          </p:nvPr>
        </p:nvSpPr>
        <p:spPr>
          <a:xfrm>
            <a:off x="706590" y="2714802"/>
            <a:ext cx="8101013" cy="1443295"/>
          </a:xfrm>
        </p:spPr>
        <p:txBody>
          <a:bodyPr>
            <a:normAutofit/>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单击此处编辑母版副标题样式</a:t>
            </a:r>
            <a:endParaRPr lang="zh-CN" altLang="en-US" dirty="0"/>
          </a:p>
        </p:txBody>
      </p:sp>
      <p:pic>
        <p:nvPicPr>
          <p:cNvPr id="6" name="图片 5" descr="济民可信-新华社-关键设计元素 PPT母版-11"/>
          <p:cNvPicPr>
            <a:picLocks noChangeAspect="1"/>
          </p:cNvPicPr>
          <p:nvPr userDrawn="1"/>
        </p:nvPicPr>
        <p:blipFill>
          <a:blip r:embed="rId2"/>
          <a:stretch>
            <a:fillRect/>
          </a:stretch>
        </p:blipFill>
        <p:spPr>
          <a:xfrm>
            <a:off x="1" y="1904"/>
            <a:ext cx="2784764" cy="5975033"/>
          </a:xfrm>
          <a:prstGeom prst="rect">
            <a:avLst/>
          </a:prstGeom>
        </p:spPr>
      </p:pic>
      <p:pic>
        <p:nvPicPr>
          <p:cNvPr id="9" name="图片 8" descr="济民可信-新华社-关键设计元素 PPT母版-12"/>
          <p:cNvPicPr>
            <a:picLocks noChangeAspect="1"/>
          </p:cNvPicPr>
          <p:nvPr userDrawn="1"/>
        </p:nvPicPr>
        <p:blipFill>
          <a:blip r:embed="rId3"/>
          <a:stretch>
            <a:fillRect/>
          </a:stretch>
        </p:blipFill>
        <p:spPr>
          <a:xfrm>
            <a:off x="8510710" y="5155321"/>
            <a:ext cx="1714003" cy="470742"/>
          </a:xfrm>
          <a:prstGeom prst="rect">
            <a:avLst/>
          </a:prstGeom>
        </p:spPr>
      </p:pic>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534"/>
            <a:ext cx="10801350" cy="599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descr="jc-ppt-25"/>
          <p:cNvPicPr>
            <a:picLocks noChangeAspect="1"/>
          </p:cNvPicPr>
          <p:nvPr userDrawn="1"/>
        </p:nvPicPr>
        <p:blipFill>
          <a:blip r:embed="rId3" cstate="print"/>
          <a:stretch>
            <a:fillRect/>
          </a:stretch>
        </p:blipFill>
        <p:spPr>
          <a:xfrm>
            <a:off x="-4293" y="4777752"/>
            <a:ext cx="10809935" cy="1199924"/>
          </a:xfrm>
          <a:prstGeom prst="rect">
            <a:avLst/>
          </a:prstGeom>
        </p:spPr>
      </p:pic>
      <p:pic>
        <p:nvPicPr>
          <p:cNvPr id="20" name="图片 19" descr="jc-ppt-15"/>
          <p:cNvPicPr>
            <a:picLocks noChangeAspect="1"/>
          </p:cNvPicPr>
          <p:nvPr userDrawn="1"/>
        </p:nvPicPr>
        <p:blipFill>
          <a:blip r:embed="rId4" cstate="print"/>
          <a:stretch>
            <a:fillRect/>
          </a:stretch>
        </p:blipFill>
        <p:spPr>
          <a:xfrm>
            <a:off x="8825603" y="112159"/>
            <a:ext cx="1890236" cy="456756"/>
          </a:xfrm>
          <a:prstGeom prst="rect">
            <a:avLst/>
          </a:prstGeom>
        </p:spPr>
      </p:pic>
      <p:cxnSp>
        <p:nvCxnSpPr>
          <p:cNvPr id="21" name="直接连接符 20"/>
          <p:cNvCxnSpPr/>
          <p:nvPr userDrawn="1"/>
        </p:nvCxnSpPr>
        <p:spPr bwMode="auto">
          <a:xfrm>
            <a:off x="0" y="651307"/>
            <a:ext cx="10801350"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22" name="标题 24"/>
          <p:cNvSpPr>
            <a:spLocks noGrp="1"/>
          </p:cNvSpPr>
          <p:nvPr>
            <p:ph type="ctrTitle" hasCustomPrompt="1"/>
          </p:nvPr>
        </p:nvSpPr>
        <p:spPr>
          <a:xfrm>
            <a:off x="42809" y="-16240"/>
            <a:ext cx="12217890" cy="733958"/>
          </a:xfrm>
        </p:spPr>
        <p:txBody>
          <a:bodyPr lIns="115310" tIns="57654" rIns="115310" bIns="57654" anchor="ctr" anchorCtr="0">
            <a:noAutofit/>
          </a:bodyPr>
          <a:lstStyle>
            <a:lvl1pPr algn="l">
              <a:lnSpc>
                <a:spcPct val="100000"/>
              </a:lnSpc>
              <a:defRPr sz="2790" b="1">
                <a:solidFill>
                  <a:srgbClr val="005CAB"/>
                </a:solidFill>
              </a:defRPr>
            </a:lvl1pPr>
          </a:lstStyle>
          <a:p>
            <a:r>
              <a:rPr lang="zh-CN" altLang="en-US" dirty="0"/>
              <a:t>单击此处编辑标题</a:t>
            </a:r>
            <a:endParaRPr lang="zh-CN" altLang="en-US" dirty="0"/>
          </a:p>
        </p:txBody>
      </p:sp>
      <p:sp>
        <p:nvSpPr>
          <p:cNvPr id="16" name="灯片编号占位符 5"/>
          <p:cNvSpPr>
            <a:spLocks noGrp="1"/>
          </p:cNvSpPr>
          <p:nvPr>
            <p:ph type="sldNum" sz="quarter" idx="4"/>
          </p:nvPr>
        </p:nvSpPr>
        <p:spPr>
          <a:xfrm>
            <a:off x="10182523" y="5672926"/>
            <a:ext cx="495062" cy="262690"/>
          </a:xfrm>
          <a:prstGeom prst="rect">
            <a:avLst/>
          </a:prstGeom>
        </p:spPr>
        <p:txBody>
          <a:bodyPr vert="horz" lIns="91440" tIns="45720" rIns="91440" bIns="45720" rtlCol="0" anchor="ctr"/>
          <a:lstStyle>
            <a:lvl1pPr algn="r">
              <a:defRPr sz="1045" b="1">
                <a:solidFill>
                  <a:schemeClr val="bg1"/>
                </a:solidFill>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534"/>
            <a:ext cx="10801350" cy="599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descr="jc-ppt-25"/>
          <p:cNvPicPr>
            <a:picLocks noChangeAspect="1"/>
          </p:cNvPicPr>
          <p:nvPr userDrawn="1"/>
        </p:nvPicPr>
        <p:blipFill>
          <a:blip r:embed="rId3" cstate="print"/>
          <a:stretch>
            <a:fillRect/>
          </a:stretch>
        </p:blipFill>
        <p:spPr>
          <a:xfrm>
            <a:off x="-4293" y="4777752"/>
            <a:ext cx="10809935" cy="1199924"/>
          </a:xfrm>
          <a:prstGeom prst="rect">
            <a:avLst/>
          </a:prstGeom>
        </p:spPr>
      </p:pic>
      <p:pic>
        <p:nvPicPr>
          <p:cNvPr id="20" name="图片 19" descr="jc-ppt-15"/>
          <p:cNvPicPr>
            <a:picLocks noChangeAspect="1"/>
          </p:cNvPicPr>
          <p:nvPr userDrawn="1"/>
        </p:nvPicPr>
        <p:blipFill>
          <a:blip r:embed="rId4" cstate="print"/>
          <a:stretch>
            <a:fillRect/>
          </a:stretch>
        </p:blipFill>
        <p:spPr>
          <a:xfrm>
            <a:off x="8825603" y="112159"/>
            <a:ext cx="1890236" cy="456756"/>
          </a:xfrm>
          <a:prstGeom prst="rect">
            <a:avLst/>
          </a:prstGeom>
        </p:spPr>
      </p:pic>
      <p:cxnSp>
        <p:nvCxnSpPr>
          <p:cNvPr id="21" name="直接连接符 20"/>
          <p:cNvCxnSpPr/>
          <p:nvPr userDrawn="1"/>
        </p:nvCxnSpPr>
        <p:spPr bwMode="auto">
          <a:xfrm>
            <a:off x="0" y="651307"/>
            <a:ext cx="10801350"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22" name="标题 24"/>
          <p:cNvSpPr>
            <a:spLocks noGrp="1"/>
          </p:cNvSpPr>
          <p:nvPr>
            <p:ph type="ctrTitle" hasCustomPrompt="1"/>
          </p:nvPr>
        </p:nvSpPr>
        <p:spPr>
          <a:xfrm>
            <a:off x="42809" y="-16240"/>
            <a:ext cx="12217890" cy="733958"/>
          </a:xfrm>
        </p:spPr>
        <p:txBody>
          <a:bodyPr lIns="115310" tIns="57654" rIns="115310" bIns="57654" anchor="ctr" anchorCtr="0">
            <a:noAutofit/>
          </a:bodyPr>
          <a:lstStyle>
            <a:lvl1pPr algn="l">
              <a:lnSpc>
                <a:spcPct val="100000"/>
              </a:lnSpc>
              <a:defRPr sz="2790" b="1">
                <a:solidFill>
                  <a:srgbClr val="005CAB"/>
                </a:solidFill>
              </a:defRPr>
            </a:lvl1pPr>
          </a:lstStyle>
          <a:p>
            <a:r>
              <a:rPr lang="zh-CN" altLang="en-US" dirty="0"/>
              <a:t>单击此处编辑标题</a:t>
            </a:r>
            <a:endParaRPr lang="zh-CN" altLang="en-US" dirty="0"/>
          </a:p>
        </p:txBody>
      </p:sp>
      <p:sp>
        <p:nvSpPr>
          <p:cNvPr id="16" name="灯片编号占位符 5"/>
          <p:cNvSpPr>
            <a:spLocks noGrp="1"/>
          </p:cNvSpPr>
          <p:nvPr>
            <p:ph type="sldNum" sz="quarter" idx="4"/>
          </p:nvPr>
        </p:nvSpPr>
        <p:spPr>
          <a:xfrm>
            <a:off x="10182523" y="5672926"/>
            <a:ext cx="495062" cy="262690"/>
          </a:xfrm>
          <a:prstGeom prst="rect">
            <a:avLst/>
          </a:prstGeom>
        </p:spPr>
        <p:txBody>
          <a:bodyPr vert="horz" lIns="91440" tIns="45720" rIns="91440" bIns="45720" rtlCol="0" anchor="ctr"/>
          <a:lstStyle>
            <a:lvl1pPr algn="r">
              <a:defRPr sz="1045" b="1">
                <a:solidFill>
                  <a:schemeClr val="bg1"/>
                </a:solidFill>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534"/>
            <a:ext cx="10801350" cy="599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descr="jc-ppt-25"/>
          <p:cNvPicPr>
            <a:picLocks noChangeAspect="1"/>
          </p:cNvPicPr>
          <p:nvPr userDrawn="1"/>
        </p:nvPicPr>
        <p:blipFill>
          <a:blip r:embed="rId3" cstate="print"/>
          <a:stretch>
            <a:fillRect/>
          </a:stretch>
        </p:blipFill>
        <p:spPr>
          <a:xfrm>
            <a:off x="-4293" y="4777752"/>
            <a:ext cx="10809935" cy="1199924"/>
          </a:xfrm>
          <a:prstGeom prst="rect">
            <a:avLst/>
          </a:prstGeom>
        </p:spPr>
      </p:pic>
      <p:pic>
        <p:nvPicPr>
          <p:cNvPr id="20" name="图片 19" descr="jc-ppt-15"/>
          <p:cNvPicPr>
            <a:picLocks noChangeAspect="1"/>
          </p:cNvPicPr>
          <p:nvPr userDrawn="1"/>
        </p:nvPicPr>
        <p:blipFill>
          <a:blip r:embed="rId4" cstate="print"/>
          <a:stretch>
            <a:fillRect/>
          </a:stretch>
        </p:blipFill>
        <p:spPr>
          <a:xfrm>
            <a:off x="8825603" y="112159"/>
            <a:ext cx="1890236" cy="456756"/>
          </a:xfrm>
          <a:prstGeom prst="rect">
            <a:avLst/>
          </a:prstGeom>
        </p:spPr>
      </p:pic>
      <p:cxnSp>
        <p:nvCxnSpPr>
          <p:cNvPr id="21" name="直接连接符 20"/>
          <p:cNvCxnSpPr/>
          <p:nvPr userDrawn="1"/>
        </p:nvCxnSpPr>
        <p:spPr bwMode="auto">
          <a:xfrm>
            <a:off x="0" y="651307"/>
            <a:ext cx="10801350"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22" name="标题 24"/>
          <p:cNvSpPr>
            <a:spLocks noGrp="1"/>
          </p:cNvSpPr>
          <p:nvPr>
            <p:ph type="ctrTitle" hasCustomPrompt="1"/>
          </p:nvPr>
        </p:nvSpPr>
        <p:spPr>
          <a:xfrm>
            <a:off x="42809" y="-16240"/>
            <a:ext cx="12217890" cy="733958"/>
          </a:xfrm>
        </p:spPr>
        <p:txBody>
          <a:bodyPr lIns="115310" tIns="57654" rIns="115310" bIns="57654" anchor="ctr" anchorCtr="0">
            <a:noAutofit/>
          </a:bodyPr>
          <a:lstStyle>
            <a:lvl1pPr algn="l">
              <a:lnSpc>
                <a:spcPct val="100000"/>
              </a:lnSpc>
              <a:defRPr sz="2790" b="1">
                <a:solidFill>
                  <a:srgbClr val="005CAB"/>
                </a:solidFill>
              </a:defRPr>
            </a:lvl1pPr>
          </a:lstStyle>
          <a:p>
            <a:r>
              <a:rPr lang="zh-CN" altLang="en-US" dirty="0"/>
              <a:t>单击此处编辑标题</a:t>
            </a:r>
            <a:endParaRPr lang="zh-CN" altLang="en-US" dirty="0"/>
          </a:p>
        </p:txBody>
      </p:sp>
      <p:sp>
        <p:nvSpPr>
          <p:cNvPr id="16" name="灯片编号占位符 5"/>
          <p:cNvSpPr>
            <a:spLocks noGrp="1"/>
          </p:cNvSpPr>
          <p:nvPr>
            <p:ph type="sldNum" sz="quarter" idx="4"/>
          </p:nvPr>
        </p:nvSpPr>
        <p:spPr>
          <a:xfrm>
            <a:off x="10182523" y="5672926"/>
            <a:ext cx="495062" cy="262690"/>
          </a:xfrm>
          <a:prstGeom prst="rect">
            <a:avLst/>
          </a:prstGeom>
        </p:spPr>
        <p:txBody>
          <a:bodyPr vert="horz" lIns="91440" tIns="45720" rIns="91440" bIns="45720" rtlCol="0" anchor="ctr"/>
          <a:lstStyle>
            <a:lvl1pPr algn="r">
              <a:defRPr sz="1045" b="1">
                <a:solidFill>
                  <a:schemeClr val="bg1"/>
                </a:solidFill>
              </a:defRPr>
            </a:lvl1pPr>
          </a:lstStyle>
          <a:p>
            <a:fld id="{7D9BB5D0-35E4-459D-AEF3-FE4D7C45CC19}"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pic>
        <p:nvPicPr>
          <p:cNvPr id="10" name="图片 9" descr="jc-ppt-25"/>
          <p:cNvPicPr>
            <a:picLocks noChangeAspect="1"/>
          </p:cNvPicPr>
          <p:nvPr userDrawn="1"/>
        </p:nvPicPr>
        <p:blipFill>
          <a:blip r:embed="rId2"/>
          <a:stretch>
            <a:fillRect/>
          </a:stretch>
        </p:blipFill>
        <p:spPr>
          <a:xfrm>
            <a:off x="-4293" y="4777752"/>
            <a:ext cx="10809935" cy="1199924"/>
          </a:xfrm>
          <a:prstGeom prst="rect">
            <a:avLst/>
          </a:prstGeom>
        </p:spPr>
      </p:pic>
      <p:sp>
        <p:nvSpPr>
          <p:cNvPr id="12" name="文本占位符 11"/>
          <p:cNvSpPr>
            <a:spLocks noGrp="1"/>
          </p:cNvSpPr>
          <p:nvPr>
            <p:ph type="body" idx="1"/>
          </p:nvPr>
        </p:nvSpPr>
        <p:spPr>
          <a:xfrm>
            <a:off x="396049"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3" name="内容占位符 12"/>
          <p:cNvSpPr>
            <a:spLocks noGrp="1"/>
          </p:cNvSpPr>
          <p:nvPr>
            <p:ph sz="half" idx="2"/>
          </p:nvPr>
        </p:nvSpPr>
        <p:spPr>
          <a:xfrm>
            <a:off x="396049" y="1699370"/>
            <a:ext cx="3214902" cy="3408330"/>
          </a:xfrm>
        </p:spPr>
        <p:txBody>
          <a:bodyPr/>
          <a:lstStyle>
            <a:lvl1pPr marL="0" indent="0">
              <a:buNone/>
              <a:defRPr sz="1395"/>
            </a:lvl1pPr>
            <a:lvl2pPr marL="531495" indent="0">
              <a:buNone/>
              <a:defRPr sz="1160"/>
            </a:lvl2pPr>
            <a:lvl3pPr marL="1062355" indent="0">
              <a:buNone/>
              <a:defRPr sz="1045"/>
            </a:lvl3pPr>
            <a:lvl4pPr marL="1593850" indent="0">
              <a:buNone/>
              <a:defRPr sz="1045"/>
            </a:lvl4pPr>
            <a:lvl5pPr>
              <a:defRPr sz="465"/>
            </a:lvl5pPr>
          </a:lstStyle>
          <a:p>
            <a:pPr lvl="0"/>
            <a:r>
              <a:rPr lang="zh-CN" altLang="en-US"/>
              <a:t>单击此处编辑母版文本样式</a:t>
            </a:r>
            <a:endParaRPr lang="zh-CN" altLang="en-US"/>
          </a:p>
        </p:txBody>
      </p:sp>
      <p:sp>
        <p:nvSpPr>
          <p:cNvPr id="14" name="文本占位符 13"/>
          <p:cNvSpPr>
            <a:spLocks noGrp="1"/>
          </p:cNvSpPr>
          <p:nvPr>
            <p:ph type="body" idx="13"/>
          </p:nvPr>
        </p:nvSpPr>
        <p:spPr>
          <a:xfrm>
            <a:off x="3793224"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5" name="内容占位符 14"/>
          <p:cNvSpPr>
            <a:spLocks noGrp="1"/>
          </p:cNvSpPr>
          <p:nvPr>
            <p:ph sz="half" idx="14"/>
          </p:nvPr>
        </p:nvSpPr>
        <p:spPr>
          <a:xfrm>
            <a:off x="3793224" y="1699370"/>
            <a:ext cx="3214902" cy="3408330"/>
          </a:xfrm>
        </p:spPr>
        <p:txBody>
          <a:bodyPr/>
          <a:lstStyle>
            <a:lvl1pPr marL="0" indent="0">
              <a:buNone/>
              <a:defRPr sz="1395"/>
            </a:lvl1pPr>
            <a:lvl2pPr marL="531495" indent="0">
              <a:buNone/>
              <a:defRPr sz="1160"/>
            </a:lvl2pPr>
            <a:lvl3pPr>
              <a:defRPr sz="1045"/>
            </a:lvl3pPr>
            <a:lvl4pPr>
              <a:defRPr sz="1045"/>
            </a:lvl4pPr>
            <a:lvl5pPr>
              <a:defRPr sz="465"/>
            </a:lvl5pPr>
          </a:lstStyle>
          <a:p>
            <a:pPr lvl="0"/>
            <a:r>
              <a:rPr lang="zh-CN" altLang="en-US"/>
              <a:t>单击此处编辑母版文本样式</a:t>
            </a:r>
            <a:endParaRPr lang="zh-CN" altLang="en-US"/>
          </a:p>
        </p:txBody>
      </p:sp>
      <p:sp>
        <p:nvSpPr>
          <p:cNvPr id="18" name="文本占位符 17"/>
          <p:cNvSpPr>
            <a:spLocks noGrp="1"/>
          </p:cNvSpPr>
          <p:nvPr>
            <p:ph type="body" idx="15"/>
          </p:nvPr>
        </p:nvSpPr>
        <p:spPr>
          <a:xfrm>
            <a:off x="7190399"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9" name="内容占位符 18"/>
          <p:cNvSpPr>
            <a:spLocks noGrp="1"/>
          </p:cNvSpPr>
          <p:nvPr>
            <p:ph sz="half" idx="16"/>
          </p:nvPr>
        </p:nvSpPr>
        <p:spPr>
          <a:xfrm>
            <a:off x="7190399" y="1699370"/>
            <a:ext cx="3214902" cy="3408330"/>
          </a:xfrm>
        </p:spPr>
        <p:txBody>
          <a:bodyPr/>
          <a:lstStyle>
            <a:lvl1pPr marL="0" indent="0">
              <a:buNone/>
              <a:defRPr sz="1395"/>
            </a:lvl1pPr>
            <a:lvl2pPr marL="531495" indent="0">
              <a:buNone/>
              <a:defRPr sz="1160"/>
            </a:lvl2pPr>
            <a:lvl3pPr marL="1062355" indent="0">
              <a:buNone/>
              <a:defRPr sz="1045"/>
            </a:lvl3pPr>
            <a:lvl4pPr marL="1593850" indent="0">
              <a:buNone/>
              <a:defRPr sz="1045"/>
            </a:lvl4pPr>
            <a:lvl5pPr>
              <a:defRPr sz="465"/>
            </a:lvl5pPr>
          </a:lstStyle>
          <a:p>
            <a:pPr lvl="0"/>
            <a:r>
              <a:rPr lang="zh-CN" altLang="en-US"/>
              <a:t>单击此处编辑母版文本样式</a:t>
            </a:r>
            <a:endParaRPr lang="zh-CN" altLang="en-US"/>
          </a:p>
        </p:txBody>
      </p:sp>
    </p:spTree>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比较">
    <p:spTree>
      <p:nvGrpSpPr>
        <p:cNvPr id="1" name=""/>
        <p:cNvGrpSpPr/>
        <p:nvPr/>
      </p:nvGrpSpPr>
      <p:grpSpPr>
        <a:xfrm>
          <a:off x="0" y="0"/>
          <a:ext cx="0" cy="0"/>
          <a:chOff x="0" y="0"/>
          <a:chExt cx="0" cy="0"/>
        </a:xfrm>
      </p:grpSpPr>
      <p:pic>
        <p:nvPicPr>
          <p:cNvPr id="10" name="图片 9" descr="jc-ppt-25"/>
          <p:cNvPicPr>
            <a:picLocks noChangeAspect="1"/>
          </p:cNvPicPr>
          <p:nvPr userDrawn="1"/>
        </p:nvPicPr>
        <p:blipFill>
          <a:blip r:embed="rId2"/>
          <a:stretch>
            <a:fillRect/>
          </a:stretch>
        </p:blipFill>
        <p:spPr>
          <a:xfrm>
            <a:off x="-4293" y="4777752"/>
            <a:ext cx="10809935" cy="1199924"/>
          </a:xfrm>
          <a:prstGeom prst="rect">
            <a:avLst/>
          </a:prstGeom>
        </p:spPr>
      </p:pic>
      <p:sp>
        <p:nvSpPr>
          <p:cNvPr id="12" name="文本占位符 11"/>
          <p:cNvSpPr>
            <a:spLocks noGrp="1"/>
          </p:cNvSpPr>
          <p:nvPr>
            <p:ph type="body" idx="1"/>
          </p:nvPr>
        </p:nvSpPr>
        <p:spPr>
          <a:xfrm>
            <a:off x="396049"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3" name="内容占位符 12"/>
          <p:cNvSpPr>
            <a:spLocks noGrp="1"/>
          </p:cNvSpPr>
          <p:nvPr>
            <p:ph sz="half" idx="2"/>
          </p:nvPr>
        </p:nvSpPr>
        <p:spPr>
          <a:xfrm>
            <a:off x="396049" y="1699370"/>
            <a:ext cx="3214902" cy="3408330"/>
          </a:xfrm>
        </p:spPr>
        <p:txBody>
          <a:bodyPr/>
          <a:lstStyle>
            <a:lvl1pPr marL="0" indent="0">
              <a:buNone/>
              <a:defRPr sz="1395"/>
            </a:lvl1pPr>
            <a:lvl2pPr marL="531495" indent="0">
              <a:buNone/>
              <a:defRPr sz="1160"/>
            </a:lvl2pPr>
            <a:lvl3pPr marL="1062355" indent="0">
              <a:buNone/>
              <a:defRPr sz="1045"/>
            </a:lvl3pPr>
            <a:lvl4pPr marL="1593850" indent="0">
              <a:buNone/>
              <a:defRPr sz="1045"/>
            </a:lvl4pPr>
            <a:lvl5pPr>
              <a:defRPr sz="465"/>
            </a:lvl5pPr>
          </a:lstStyle>
          <a:p>
            <a:pPr lvl="0"/>
            <a:r>
              <a:rPr lang="zh-CN" altLang="en-US"/>
              <a:t>单击此处编辑母版文本样式</a:t>
            </a:r>
            <a:endParaRPr lang="zh-CN" altLang="en-US"/>
          </a:p>
        </p:txBody>
      </p:sp>
      <p:sp>
        <p:nvSpPr>
          <p:cNvPr id="14" name="文本占位符 13"/>
          <p:cNvSpPr>
            <a:spLocks noGrp="1"/>
          </p:cNvSpPr>
          <p:nvPr>
            <p:ph type="body" idx="13"/>
          </p:nvPr>
        </p:nvSpPr>
        <p:spPr>
          <a:xfrm>
            <a:off x="3793224"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5" name="内容占位符 14"/>
          <p:cNvSpPr>
            <a:spLocks noGrp="1"/>
          </p:cNvSpPr>
          <p:nvPr>
            <p:ph sz="half" idx="14"/>
          </p:nvPr>
        </p:nvSpPr>
        <p:spPr>
          <a:xfrm>
            <a:off x="3793224" y="1699370"/>
            <a:ext cx="3214902" cy="3408330"/>
          </a:xfrm>
        </p:spPr>
        <p:txBody>
          <a:bodyPr/>
          <a:lstStyle>
            <a:lvl1pPr marL="0" indent="0">
              <a:buNone/>
              <a:defRPr sz="1395"/>
            </a:lvl1pPr>
            <a:lvl2pPr marL="531495" indent="0">
              <a:buNone/>
              <a:defRPr sz="1160"/>
            </a:lvl2pPr>
            <a:lvl3pPr>
              <a:defRPr sz="1045"/>
            </a:lvl3pPr>
            <a:lvl4pPr>
              <a:defRPr sz="1045"/>
            </a:lvl4pPr>
            <a:lvl5pPr>
              <a:defRPr sz="465"/>
            </a:lvl5pPr>
          </a:lstStyle>
          <a:p>
            <a:pPr lvl="0"/>
            <a:r>
              <a:rPr lang="zh-CN" altLang="en-US"/>
              <a:t>单击此处编辑母版文本样式</a:t>
            </a:r>
            <a:endParaRPr lang="zh-CN" altLang="en-US"/>
          </a:p>
        </p:txBody>
      </p:sp>
      <p:sp>
        <p:nvSpPr>
          <p:cNvPr id="18" name="文本占位符 17"/>
          <p:cNvSpPr>
            <a:spLocks noGrp="1"/>
          </p:cNvSpPr>
          <p:nvPr>
            <p:ph type="body" idx="15"/>
          </p:nvPr>
        </p:nvSpPr>
        <p:spPr>
          <a:xfrm>
            <a:off x="7190399"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9" name="内容占位符 18"/>
          <p:cNvSpPr>
            <a:spLocks noGrp="1"/>
          </p:cNvSpPr>
          <p:nvPr>
            <p:ph sz="half" idx="16"/>
          </p:nvPr>
        </p:nvSpPr>
        <p:spPr>
          <a:xfrm>
            <a:off x="7190399" y="1699370"/>
            <a:ext cx="3214902" cy="3408330"/>
          </a:xfrm>
        </p:spPr>
        <p:txBody>
          <a:bodyPr/>
          <a:lstStyle>
            <a:lvl1pPr marL="0" indent="0">
              <a:buNone/>
              <a:defRPr sz="1395"/>
            </a:lvl1pPr>
            <a:lvl2pPr marL="531495" indent="0">
              <a:buNone/>
              <a:defRPr sz="1160"/>
            </a:lvl2pPr>
            <a:lvl3pPr marL="1062355" indent="0">
              <a:buNone/>
              <a:defRPr sz="1045"/>
            </a:lvl3pPr>
            <a:lvl4pPr marL="1593850" indent="0">
              <a:buNone/>
              <a:defRPr sz="1045"/>
            </a:lvl4pPr>
            <a:lvl5pPr>
              <a:defRPr sz="465"/>
            </a:lvl5pPr>
          </a:lstStyle>
          <a:p>
            <a:pPr lvl="0"/>
            <a:r>
              <a:rPr lang="zh-CN" altLang="en-US"/>
              <a:t>单击此处编辑母版文本样式</a:t>
            </a:r>
            <a:endParaRPr lang="zh-CN" altLang="en-US"/>
          </a:p>
        </p:txBody>
      </p:sp>
    </p:spTree>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比较">
    <p:spTree>
      <p:nvGrpSpPr>
        <p:cNvPr id="1" name=""/>
        <p:cNvGrpSpPr/>
        <p:nvPr/>
      </p:nvGrpSpPr>
      <p:grpSpPr>
        <a:xfrm>
          <a:off x="0" y="0"/>
          <a:ext cx="0" cy="0"/>
          <a:chOff x="0" y="0"/>
          <a:chExt cx="0" cy="0"/>
        </a:xfrm>
      </p:grpSpPr>
      <p:pic>
        <p:nvPicPr>
          <p:cNvPr id="10" name="图片 9" descr="jc-ppt-25"/>
          <p:cNvPicPr>
            <a:picLocks noChangeAspect="1"/>
          </p:cNvPicPr>
          <p:nvPr userDrawn="1"/>
        </p:nvPicPr>
        <p:blipFill>
          <a:blip r:embed="rId2"/>
          <a:stretch>
            <a:fillRect/>
          </a:stretch>
        </p:blipFill>
        <p:spPr>
          <a:xfrm>
            <a:off x="-4293" y="4777752"/>
            <a:ext cx="10809935" cy="1199924"/>
          </a:xfrm>
          <a:prstGeom prst="rect">
            <a:avLst/>
          </a:prstGeom>
        </p:spPr>
      </p:pic>
      <p:sp>
        <p:nvSpPr>
          <p:cNvPr id="12" name="文本占位符 11"/>
          <p:cNvSpPr>
            <a:spLocks noGrp="1"/>
          </p:cNvSpPr>
          <p:nvPr>
            <p:ph type="body" idx="1"/>
          </p:nvPr>
        </p:nvSpPr>
        <p:spPr>
          <a:xfrm>
            <a:off x="396049"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3" name="内容占位符 12"/>
          <p:cNvSpPr>
            <a:spLocks noGrp="1"/>
          </p:cNvSpPr>
          <p:nvPr>
            <p:ph sz="half" idx="2"/>
          </p:nvPr>
        </p:nvSpPr>
        <p:spPr>
          <a:xfrm>
            <a:off x="396049" y="1699370"/>
            <a:ext cx="3214902" cy="3408330"/>
          </a:xfrm>
        </p:spPr>
        <p:txBody>
          <a:bodyPr/>
          <a:lstStyle>
            <a:lvl1pPr marL="0" indent="0">
              <a:buNone/>
              <a:defRPr sz="1395"/>
            </a:lvl1pPr>
            <a:lvl2pPr marL="531495" indent="0">
              <a:buNone/>
              <a:defRPr sz="1160"/>
            </a:lvl2pPr>
            <a:lvl3pPr marL="1062355" indent="0">
              <a:buNone/>
              <a:defRPr sz="1045"/>
            </a:lvl3pPr>
            <a:lvl4pPr marL="1593850" indent="0">
              <a:buNone/>
              <a:defRPr sz="1045"/>
            </a:lvl4pPr>
            <a:lvl5pPr>
              <a:defRPr sz="465"/>
            </a:lvl5pPr>
          </a:lstStyle>
          <a:p>
            <a:pPr lvl="0"/>
            <a:r>
              <a:rPr lang="zh-CN" altLang="en-US"/>
              <a:t>单击此处编辑母版文本样式</a:t>
            </a:r>
            <a:endParaRPr lang="zh-CN" altLang="en-US"/>
          </a:p>
        </p:txBody>
      </p:sp>
      <p:sp>
        <p:nvSpPr>
          <p:cNvPr id="14" name="文本占位符 13"/>
          <p:cNvSpPr>
            <a:spLocks noGrp="1"/>
          </p:cNvSpPr>
          <p:nvPr>
            <p:ph type="body" idx="13"/>
          </p:nvPr>
        </p:nvSpPr>
        <p:spPr>
          <a:xfrm>
            <a:off x="3793224"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5" name="内容占位符 14"/>
          <p:cNvSpPr>
            <a:spLocks noGrp="1"/>
          </p:cNvSpPr>
          <p:nvPr>
            <p:ph sz="half" idx="14"/>
          </p:nvPr>
        </p:nvSpPr>
        <p:spPr>
          <a:xfrm>
            <a:off x="3793224" y="1699370"/>
            <a:ext cx="3214902" cy="3408330"/>
          </a:xfrm>
        </p:spPr>
        <p:txBody>
          <a:bodyPr/>
          <a:lstStyle>
            <a:lvl1pPr marL="0" indent="0">
              <a:buNone/>
              <a:defRPr sz="1395"/>
            </a:lvl1pPr>
            <a:lvl2pPr marL="531495" indent="0">
              <a:buNone/>
              <a:defRPr sz="1160"/>
            </a:lvl2pPr>
            <a:lvl3pPr>
              <a:defRPr sz="1045"/>
            </a:lvl3pPr>
            <a:lvl4pPr>
              <a:defRPr sz="1045"/>
            </a:lvl4pPr>
            <a:lvl5pPr>
              <a:defRPr sz="465"/>
            </a:lvl5pPr>
          </a:lstStyle>
          <a:p>
            <a:pPr lvl="0"/>
            <a:r>
              <a:rPr lang="zh-CN" altLang="en-US"/>
              <a:t>单击此处编辑母版文本样式</a:t>
            </a:r>
            <a:endParaRPr lang="zh-CN" altLang="en-US"/>
          </a:p>
        </p:txBody>
      </p:sp>
      <p:sp>
        <p:nvSpPr>
          <p:cNvPr id="18" name="文本占位符 17"/>
          <p:cNvSpPr>
            <a:spLocks noGrp="1"/>
          </p:cNvSpPr>
          <p:nvPr>
            <p:ph type="body" idx="15"/>
          </p:nvPr>
        </p:nvSpPr>
        <p:spPr>
          <a:xfrm>
            <a:off x="7190399" y="1225642"/>
            <a:ext cx="3214902" cy="418337"/>
          </a:xfrm>
        </p:spPr>
        <p:txBody>
          <a:bodyPr anchor="ctr" anchorCtr="0"/>
          <a:lstStyle>
            <a:lvl1pPr marL="0" indent="0">
              <a:lnSpc>
                <a:spcPct val="100000"/>
              </a:lnSpc>
              <a:buNone/>
              <a:defRPr sz="1625" b="1">
                <a:solidFill>
                  <a:srgbClr val="EB9C2C"/>
                </a:solidFill>
              </a:defRPr>
            </a:lvl1pPr>
            <a:lvl2pPr marL="398145" indent="0">
              <a:buNone/>
              <a:defRPr sz="2090"/>
            </a:lvl2pPr>
            <a:lvl3pPr marL="796925" indent="0">
              <a:buNone/>
              <a:defRPr sz="1745"/>
            </a:lvl3pPr>
            <a:lvl4pPr marL="1195070" indent="0">
              <a:buNone/>
              <a:defRPr sz="1570"/>
            </a:lvl4pPr>
            <a:lvl5pPr marL="1593850" indent="0">
              <a:buNone/>
              <a:defRPr sz="1570"/>
            </a:lvl5pPr>
            <a:lvl6pPr marL="1991995" indent="0">
              <a:buNone/>
              <a:defRPr sz="1570"/>
            </a:lvl6pPr>
            <a:lvl7pPr marL="2390775" indent="0">
              <a:buNone/>
              <a:defRPr sz="1570"/>
            </a:lvl7pPr>
            <a:lvl8pPr marL="2788920" indent="0">
              <a:buNone/>
              <a:defRPr sz="1570"/>
            </a:lvl8pPr>
            <a:lvl9pPr marL="3187700" indent="0">
              <a:buNone/>
              <a:defRPr sz="1570"/>
            </a:lvl9pPr>
          </a:lstStyle>
          <a:p>
            <a:pPr lvl="0"/>
            <a:r>
              <a:rPr lang="zh-CN" altLang="en-US"/>
              <a:t>单击此处编辑母版文本样式</a:t>
            </a:r>
            <a:endParaRPr lang="zh-CN" altLang="en-US"/>
          </a:p>
        </p:txBody>
      </p:sp>
      <p:sp>
        <p:nvSpPr>
          <p:cNvPr id="19" name="内容占位符 18"/>
          <p:cNvSpPr>
            <a:spLocks noGrp="1"/>
          </p:cNvSpPr>
          <p:nvPr>
            <p:ph sz="half" idx="16"/>
          </p:nvPr>
        </p:nvSpPr>
        <p:spPr>
          <a:xfrm>
            <a:off x="7190399" y="1699370"/>
            <a:ext cx="3214902" cy="3408330"/>
          </a:xfrm>
        </p:spPr>
        <p:txBody>
          <a:bodyPr/>
          <a:lstStyle>
            <a:lvl1pPr marL="0" indent="0">
              <a:buNone/>
              <a:defRPr sz="1395"/>
            </a:lvl1pPr>
            <a:lvl2pPr marL="531495" indent="0">
              <a:buNone/>
              <a:defRPr sz="1160"/>
            </a:lvl2pPr>
            <a:lvl3pPr marL="1062355" indent="0">
              <a:buNone/>
              <a:defRPr sz="1045"/>
            </a:lvl3pPr>
            <a:lvl4pPr marL="1593850" indent="0">
              <a:buNone/>
              <a:defRPr sz="1045"/>
            </a:lvl4pPr>
            <a:lvl5pPr>
              <a:defRPr sz="465"/>
            </a:lvl5pPr>
          </a:lstStyle>
          <a:p>
            <a:pPr lvl="0"/>
            <a:r>
              <a:rPr lang="zh-CN" altLang="en-US"/>
              <a:t>单击此处编辑母版文本样式</a:t>
            </a:r>
            <a:endParaRPr lang="zh-CN" altLang="en-US"/>
          </a:p>
        </p:txBody>
      </p:sp>
    </p:spTree>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lvl="0" algn="ctr" eaLnBrk="1" fontAlgn="base" hangingPunct="1"/>
            <a:fld id="{9A0DB2DC-4C9A-4742-B13C-FB6460FD3503}" type="slidenum">
              <a:rPr lang="zh-CN" altLang="en-US" sz="1000" strike="noStrike" noProof="1" dirty="0">
                <a:latin typeface="Verdana" panose="020B0604030504040204" pitchFamily="34" charset="0"/>
                <a:ea typeface="宋体" panose="02010600030101010101" pitchFamily="2" charset="-122"/>
                <a:cs typeface="+mn-ea"/>
              </a:rPr>
            </a:fld>
            <a:endParaRPr lang="zh-CN" altLang="en-US" sz="1000" strike="noStrike" noProof="1">
              <a:latin typeface="Verdana" panose="020B0604030504040204" pitchFamily="34" charset="0"/>
              <a:ea typeface="宋体" panose="02010600030101010101" pitchFamily="2" charset="-122"/>
            </a:endParaRPr>
          </a:p>
        </p:txBody>
      </p:sp>
      <p:sp>
        <p:nvSpPr>
          <p:cNvPr id="3" name="日期占位符 2"/>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1"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4" name="页脚占位符 3"/>
          <p:cNvSpPr>
            <a:spLocks noGrp="1"/>
          </p:cNvSpPr>
          <p:nvPr>
            <p:ph type="ftr" sz="quarter" idx="12"/>
          </p:nvPr>
        </p:nvSpPr>
        <p:spPr>
          <a:xfrm>
            <a:off x="7110889" y="5644586"/>
            <a:ext cx="3420427" cy="260094"/>
          </a:xfrm>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rPr>
              <a:t>珠  江  医  院  </a:t>
            </a:r>
            <a:endParaRPr kumimoji="0" lang="zh-CN" altLang="en-US" sz="10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reserve="1">
  <p:cSld name="标题，文本与图表">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880360" y="504969"/>
            <a:ext cx="6390799" cy="4911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sz="half" idx="1"/>
          </p:nvPr>
        </p:nvSpPr>
        <p:spPr>
          <a:xfrm>
            <a:off x="540068" y="1261731"/>
            <a:ext cx="4230529" cy="438285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图表占位符 3"/>
          <p:cNvSpPr>
            <a:spLocks noGrp="1"/>
          </p:cNvSpPr>
          <p:nvPr>
            <p:ph type="chart" sz="half" idx="2"/>
          </p:nvPr>
        </p:nvSpPr>
        <p:spPr>
          <a:xfrm>
            <a:off x="4950619" y="1261731"/>
            <a:ext cx="4230529" cy="4382855"/>
          </a:xfrm>
        </p:spPr>
        <p:txBody>
          <a:bodyPr vert="horz" wrap="square" lIns="91440" tIns="45720" rIns="91440" bIns="45720" numCol="1" anchor="t" anchorCtr="0" compatLnSpc="1"/>
          <a:lstStyle/>
          <a:p>
            <a:pPr marL="342900" marR="0" lvl="0" indent="-342900" algn="l" defTabSz="914400" rtl="0" eaLnBrk="1" fontAlgn="base" latinLnBrk="0" hangingPunct="1">
              <a:lnSpc>
                <a:spcPct val="110000"/>
              </a:lnSpc>
              <a:spcBef>
                <a:spcPct val="20000"/>
              </a:spcBef>
              <a:spcAft>
                <a:spcPct val="0"/>
              </a:spcAft>
              <a:buClr>
                <a:schemeClr val="hlink"/>
              </a:buClr>
              <a:buSzTx/>
              <a:buFont typeface="Wingdings" panose="05000000000000000000" pitchFamily="2" charset="2"/>
              <a:buNone/>
              <a:defRPr/>
            </a:pPr>
            <a:endParaRPr kumimoji="0" lang="zh-CN" altLang="en-US" sz="2800" b="0" i="0" u="none" strike="noStrike" kern="0" cap="none" spc="0" normalizeH="0" baseline="0" noProof="0">
              <a:ln>
                <a:noFill/>
              </a:ln>
              <a:solidFill>
                <a:srgbClr val="3333FF"/>
              </a:solidFill>
              <a:effectLst/>
              <a:uLnTx/>
              <a:uFillTx/>
              <a:latin typeface="+mn-lt"/>
              <a:ea typeface="+mn-ea"/>
              <a:cs typeface="+mn-cs"/>
            </a:endParaRPr>
          </a:p>
        </p:txBody>
      </p:sp>
      <p:sp>
        <p:nvSpPr>
          <p:cNvPr id="5" name="灯片编号占位符 4"/>
          <p:cNvSpPr>
            <a:spLocks noGrp="1"/>
          </p:cNvSpPr>
          <p:nvPr>
            <p:ph type="sldNum" sz="quarter" idx="10"/>
          </p:nvPr>
        </p:nvSpPr>
        <p:spPr>
          <a:xfrm>
            <a:off x="4050506" y="5644586"/>
            <a:ext cx="2520315" cy="268395"/>
          </a:xfrm>
        </p:spPr>
        <p:txBody>
          <a:bodyPr/>
          <a:lstStyle/>
          <a:p>
            <a:pPr lvl="0" algn="ctr" eaLnBrk="1" fontAlgn="base" hangingPunct="1"/>
            <a:fld id="{9A0DB2DC-4C9A-4742-B13C-FB6460FD3503}" type="slidenum">
              <a:rPr lang="zh-CN" altLang="en-US" sz="1000" strike="noStrike" noProof="1" dirty="0">
                <a:latin typeface="Verdana" panose="020B0604030504040204" pitchFamily="34" charset="0"/>
                <a:ea typeface="宋体" panose="02010600030101010101" pitchFamily="2" charset="-122"/>
                <a:cs typeface="+mn-ea"/>
              </a:rPr>
            </a:fld>
            <a:endParaRPr lang="zh-CN" altLang="en-US" sz="1000" strike="noStrike" noProof="1">
              <a:latin typeface="Verdana" panose="020B0604030504040204" pitchFamily="34" charset="0"/>
              <a:ea typeface="宋体" panose="02010600030101010101" pitchFamily="2" charset="-122"/>
            </a:endParaRPr>
          </a:p>
        </p:txBody>
      </p:sp>
      <p:sp>
        <p:nvSpPr>
          <p:cNvPr id="6" name="日期占位符 5"/>
          <p:cNvSpPr>
            <a:spLocks noGrp="1"/>
          </p:cNvSpPr>
          <p:nvPr>
            <p:ph type="dt" sz="half" idx="11"/>
          </p:nvPr>
        </p:nvSpPr>
        <p:spPr>
          <a:xfrm>
            <a:off x="6390799" y="265628"/>
            <a:ext cx="3150394" cy="197838"/>
          </a:xfrm>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1"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7" name="页脚占位符 6"/>
          <p:cNvSpPr>
            <a:spLocks noGrp="1"/>
          </p:cNvSpPr>
          <p:nvPr>
            <p:ph type="ftr" sz="quarter" idx="12"/>
          </p:nvPr>
        </p:nvSpPr>
        <p:spPr>
          <a:xfrm>
            <a:off x="7110889" y="5644586"/>
            <a:ext cx="3420428" cy="260094"/>
          </a:xfrm>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rPr>
              <a:t>珠  江  医  院  </a:t>
            </a:r>
            <a:endParaRPr kumimoji="0" lang="zh-CN" altLang="en-US" sz="10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540068" y="504969"/>
            <a:ext cx="8731091" cy="5139616"/>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6" name="Rectangle 5"/>
          <p:cNvSpPr>
            <a:spLocks noGrp="1" noChangeArrowheads="1"/>
          </p:cNvSpPr>
          <p:nvPr>
            <p:ph type="sldNum" sz="quarter" idx="4"/>
          </p:nvPr>
        </p:nvSpPr>
        <p:spPr>
          <a:xfrm>
            <a:off x="4050506" y="5644586"/>
            <a:ext cx="2520315" cy="268395"/>
          </a:xfrm>
          <a:prstGeom prst="rect">
            <a:avLst/>
          </a:prstGeom>
        </p:spPr>
        <p:txBody>
          <a:bodyPr/>
          <a:lstStyle>
            <a:lvl1pPr>
              <a:defRPr dirty="0"/>
            </a:lvl1pPr>
          </a:lstStyle>
          <a:p>
            <a:pPr marL="0" marR="0" lvl="0" indent="0" algn="l" defTabSz="914400" rtl="0" eaLnBrk="0" fontAlgn="base" latinLnBrk="0" hangingPunct="0">
              <a:lnSpc>
                <a:spcPct val="100000"/>
              </a:lnSpc>
              <a:spcBef>
                <a:spcPct val="0"/>
              </a:spcBef>
              <a:spcAft>
                <a:spcPct val="0"/>
              </a:spcAft>
              <a:buClrTx/>
              <a:buSzTx/>
              <a:buFontTx/>
              <a:buNone/>
              <a:defRPr/>
            </a:pPr>
            <a:fld id="{A7090261-9B1A-406D-BBFC-F0B9C95D5775}" type="slidenum">
              <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隶书" panose="02010509060101010101" pitchFamily="49" charset="-122"/>
                <a:cs typeface="+mn-cs"/>
              </a:rPr>
            </a:fld>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Rectangle 7"/>
          <p:cNvSpPr>
            <a:spLocks noGrp="1" noChangeArrowheads="1"/>
          </p:cNvSpPr>
          <p:nvPr>
            <p:ph type="dt" sz="half" idx="2"/>
          </p:nvPr>
        </p:nvSpPr>
        <p:spPr>
          <a:xfrm>
            <a:off x="6390799" y="265628"/>
            <a:ext cx="3150394" cy="197838"/>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8" name="Rectangle 8"/>
          <p:cNvSpPr>
            <a:spLocks noGrp="1" noChangeArrowheads="1"/>
          </p:cNvSpPr>
          <p:nvPr>
            <p:ph type="ftr" sz="quarter" idx="3"/>
          </p:nvPr>
        </p:nvSpPr>
        <p:spPr>
          <a:xfrm>
            <a:off x="7110889" y="5644586"/>
            <a:ext cx="3420428" cy="260094"/>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隶书" panose="02010509060101010101" pitchFamily="49" charset="-122"/>
                <a:cs typeface="+mn-cs"/>
              </a:rPr>
              <a:t>珠  江  医  院  </a:t>
            </a: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隶书" panose="02010509060101010101" pitchFamily="49"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350169" y="1152937"/>
            <a:ext cx="8101013" cy="1905931"/>
          </a:xfrm>
        </p:spPr>
        <p:txBody>
          <a:bodyPr anchor="b">
            <a:normAutofit/>
          </a:bodyPr>
          <a:lstStyle>
            <a:lvl1pPr algn="ctr">
              <a:lnSpc>
                <a:spcPct val="130000"/>
              </a:lnSpc>
              <a:defRPr sz="5230">
                <a:effectLst>
                  <a:outerShdw blurRad="38100" dist="38100" dir="2700000" algn="tl">
                    <a:srgbClr val="000000">
                      <a:alpha val="43137"/>
                    </a:srgbClr>
                  </a:outerShdw>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350169" y="3139109"/>
            <a:ext cx="8101013" cy="1442966"/>
          </a:xfrm>
        </p:spPr>
        <p:txBody>
          <a:bodyPr>
            <a:normAutofit/>
          </a:bodyPr>
          <a:lstStyle>
            <a:lvl1pPr marL="0" indent="0" algn="ctr">
              <a:buNone/>
              <a:defRPr sz="1570">
                <a:solidFill>
                  <a:schemeClr val="tx1">
                    <a:lumMod val="75000"/>
                    <a:lumOff val="25000"/>
                  </a:schemeClr>
                </a:solidFill>
                <a:effectLst/>
                <a:latin typeface="+mj-lt"/>
                <a:ea typeface="+mj-ea"/>
              </a:defRPr>
            </a:lvl1pPr>
            <a:lvl2pPr marL="398145" indent="0" algn="ctr">
              <a:buNone/>
              <a:defRPr sz="1745"/>
            </a:lvl2pPr>
            <a:lvl3pPr marL="796925" indent="0" algn="ctr">
              <a:buNone/>
              <a:defRPr sz="1570"/>
            </a:lvl3pPr>
            <a:lvl4pPr marL="1195070" indent="0" algn="ctr">
              <a:buNone/>
              <a:defRPr sz="1395"/>
            </a:lvl4pPr>
            <a:lvl5pPr marL="1593850" indent="0" algn="ctr">
              <a:buNone/>
              <a:defRPr sz="1395"/>
            </a:lvl5pPr>
            <a:lvl6pPr marL="1991995" indent="0" algn="ctr">
              <a:buNone/>
              <a:defRPr sz="1395"/>
            </a:lvl6pPr>
            <a:lvl7pPr marL="2390775" indent="0" algn="ctr">
              <a:buNone/>
              <a:defRPr sz="1395"/>
            </a:lvl7pPr>
            <a:lvl8pPr marL="2788920" indent="0" algn="ctr">
              <a:buNone/>
              <a:defRPr sz="1395"/>
            </a:lvl8pPr>
            <a:lvl9pPr marL="3187700" indent="0" algn="ctr">
              <a:buNone/>
              <a:defRPr sz="1395"/>
            </a:lvl9pPr>
          </a:lstStyle>
          <a:p>
            <a:r>
              <a:rPr lang="zh-CN" altLang="en-US" dirty="0"/>
              <a:t>单击此处添加副标题</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3" name="标题 12"/>
          <p:cNvSpPr>
            <a:spLocks noGrp="1"/>
          </p:cNvSpPr>
          <p:nvPr>
            <p:ph type="ctrTitle" hasCustomPrompt="1"/>
          </p:nvPr>
        </p:nvSpPr>
        <p:spPr>
          <a:xfrm>
            <a:off x="706590" y="1763566"/>
            <a:ext cx="8101013" cy="723136"/>
          </a:xfrm>
        </p:spPr>
        <p:txBody>
          <a:bodyPr anchor="ctr" anchorCtr="0">
            <a:noAutofit/>
          </a:bodyPr>
          <a:lstStyle>
            <a:lvl1pPr algn="l">
              <a:lnSpc>
                <a:spcPct val="100000"/>
              </a:lnSpc>
              <a:defRPr sz="3600" b="1">
                <a:solidFill>
                  <a:schemeClr val="bg1"/>
                </a:solidFill>
              </a:defRPr>
            </a:lvl1pPr>
          </a:lstStyle>
          <a:p>
            <a:r>
              <a:rPr lang="zh-CN" altLang="en-US" dirty="0"/>
              <a:t>单击此处编辑标题</a:t>
            </a:r>
            <a:endParaRPr lang="zh-CN" altLang="en-US" dirty="0"/>
          </a:p>
        </p:txBody>
      </p:sp>
      <p:sp>
        <p:nvSpPr>
          <p:cNvPr id="14" name="副标题 13"/>
          <p:cNvSpPr>
            <a:spLocks noGrp="1"/>
          </p:cNvSpPr>
          <p:nvPr>
            <p:ph type="subTitle" idx="1"/>
          </p:nvPr>
        </p:nvSpPr>
        <p:spPr>
          <a:xfrm>
            <a:off x="706590" y="2648304"/>
            <a:ext cx="8101013" cy="492175"/>
          </a:xfrm>
        </p:spPr>
        <p:txBody>
          <a:bodyPr>
            <a:normAutofit/>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单击此处编辑母版副标题样式</a:t>
            </a:r>
            <a:endParaRPr lang="zh-CN" altLang="en-US" dirty="0"/>
          </a:p>
        </p:txBody>
      </p:sp>
      <p:cxnSp>
        <p:nvCxnSpPr>
          <p:cNvPr id="6" name="直接连接符 5"/>
          <p:cNvCxnSpPr/>
          <p:nvPr userDrawn="1"/>
        </p:nvCxnSpPr>
        <p:spPr bwMode="auto">
          <a:xfrm>
            <a:off x="-4293" y="875750"/>
            <a:ext cx="10801350"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Tree>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3822" y="225230"/>
            <a:ext cx="9316164" cy="1155204"/>
          </a:xfrm>
        </p:spPr>
        <p:txBody>
          <a:bodyPr anchor="ctr" anchorCtr="0">
            <a:normAutofit/>
          </a:bodyPr>
          <a:lstStyle>
            <a:lvl1pPr>
              <a:defRPr sz="209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573822" y="1590998"/>
            <a:ext cx="9316164" cy="3792110"/>
          </a:xfrm>
        </p:spPr>
        <p:txBody>
          <a:bodyPr>
            <a:normAutofit/>
          </a:bodyPr>
          <a:lstStyle>
            <a:lvl1pPr>
              <a:defRPr sz="1745">
                <a:solidFill>
                  <a:schemeClr val="tx1">
                    <a:lumMod val="75000"/>
                    <a:lumOff val="25000"/>
                  </a:schemeClr>
                </a:solidFill>
              </a:defRPr>
            </a:lvl1pPr>
            <a:lvl2pPr>
              <a:defRPr sz="1570">
                <a:solidFill>
                  <a:schemeClr val="tx1">
                    <a:lumMod val="75000"/>
                    <a:lumOff val="25000"/>
                  </a:schemeClr>
                </a:solidFill>
              </a:defRPr>
            </a:lvl2pPr>
            <a:lvl3pPr>
              <a:defRPr sz="1395">
                <a:solidFill>
                  <a:schemeClr val="tx1">
                    <a:lumMod val="75000"/>
                    <a:lumOff val="25000"/>
                  </a:schemeClr>
                </a:solidFill>
              </a:defRPr>
            </a:lvl3pPr>
            <a:lvl4pPr>
              <a:defRPr sz="1395">
                <a:solidFill>
                  <a:schemeClr val="tx1">
                    <a:lumMod val="75000"/>
                    <a:lumOff val="25000"/>
                  </a:schemeClr>
                </a:solidFill>
              </a:defRPr>
            </a:lvl4pPr>
            <a:lvl5pPr>
              <a:defRPr sz="1395">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967" y="3269029"/>
            <a:ext cx="6486436" cy="707083"/>
          </a:xfrm>
        </p:spPr>
        <p:txBody>
          <a:bodyPr anchor="b">
            <a:normAutofit/>
          </a:bodyPr>
          <a:lstStyle>
            <a:lvl1pPr>
              <a:defRPr sz="3485">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736967" y="4017554"/>
            <a:ext cx="6486436" cy="564332"/>
          </a:xfrm>
        </p:spPr>
        <p:txBody>
          <a:bodyPr>
            <a:normAutofit/>
          </a:bodyPr>
          <a:lstStyle>
            <a:lvl1pPr marL="0" indent="0">
              <a:buNone/>
              <a:defRPr sz="1570">
                <a:solidFill>
                  <a:schemeClr val="tx1"/>
                </a:solidFill>
              </a:defRPr>
            </a:lvl1pPr>
            <a:lvl2pPr marL="398145" indent="0">
              <a:buNone/>
              <a:defRPr sz="1745">
                <a:solidFill>
                  <a:schemeClr val="tx1">
                    <a:tint val="75000"/>
                  </a:schemeClr>
                </a:solidFill>
              </a:defRPr>
            </a:lvl2pPr>
            <a:lvl3pPr marL="796925" indent="0">
              <a:buNone/>
              <a:defRPr sz="1570">
                <a:solidFill>
                  <a:schemeClr val="tx1">
                    <a:tint val="75000"/>
                  </a:schemeClr>
                </a:solidFill>
              </a:defRPr>
            </a:lvl3pPr>
            <a:lvl4pPr marL="1195070" indent="0">
              <a:buNone/>
              <a:defRPr sz="1395">
                <a:solidFill>
                  <a:schemeClr val="tx1">
                    <a:tint val="75000"/>
                  </a:schemeClr>
                </a:solidFill>
              </a:defRPr>
            </a:lvl4pPr>
            <a:lvl5pPr marL="1593850" indent="0">
              <a:buNone/>
              <a:defRPr sz="1395">
                <a:solidFill>
                  <a:schemeClr val="tx1">
                    <a:tint val="75000"/>
                  </a:schemeClr>
                </a:solidFill>
              </a:defRPr>
            </a:lvl5pPr>
            <a:lvl6pPr marL="1991995" indent="0">
              <a:buNone/>
              <a:defRPr sz="1395">
                <a:solidFill>
                  <a:schemeClr val="tx1">
                    <a:tint val="75000"/>
                  </a:schemeClr>
                </a:solidFill>
              </a:defRPr>
            </a:lvl6pPr>
            <a:lvl7pPr marL="2390775" indent="0">
              <a:buNone/>
              <a:defRPr sz="1395">
                <a:solidFill>
                  <a:schemeClr val="tx1">
                    <a:tint val="75000"/>
                  </a:schemeClr>
                </a:solidFill>
              </a:defRPr>
            </a:lvl7pPr>
            <a:lvl8pPr marL="2788920" indent="0">
              <a:buNone/>
              <a:defRPr sz="1395">
                <a:solidFill>
                  <a:schemeClr val="tx1">
                    <a:tint val="75000"/>
                  </a:schemeClr>
                </a:solidFill>
              </a:defRPr>
            </a:lvl8pPr>
            <a:lvl9pPr marL="3187700" indent="0">
              <a:buNone/>
              <a:defRPr sz="1395">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73822" y="225230"/>
            <a:ext cx="9316164" cy="1155204"/>
          </a:xfrm>
        </p:spPr>
        <p:txBody>
          <a:bodyPr>
            <a:normAutofit/>
          </a:bodyPr>
          <a:lstStyle>
            <a:lvl1pPr>
              <a:defRPr sz="209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573822" y="1590998"/>
            <a:ext cx="4590574" cy="3792110"/>
          </a:xfrm>
        </p:spPr>
        <p:txBody>
          <a:bodyPr>
            <a:normAutofit/>
          </a:bodyPr>
          <a:lstStyle>
            <a:lvl1pPr>
              <a:lnSpc>
                <a:spcPct val="150000"/>
              </a:lnSpc>
              <a:defRPr sz="1745">
                <a:solidFill>
                  <a:schemeClr val="tx1">
                    <a:lumMod val="75000"/>
                    <a:lumOff val="25000"/>
                  </a:schemeClr>
                </a:solidFill>
              </a:defRPr>
            </a:lvl1pPr>
            <a:lvl2pPr>
              <a:lnSpc>
                <a:spcPct val="150000"/>
              </a:lnSpc>
              <a:defRPr sz="1570">
                <a:solidFill>
                  <a:schemeClr val="tx1">
                    <a:lumMod val="75000"/>
                    <a:lumOff val="25000"/>
                  </a:schemeClr>
                </a:solidFill>
              </a:defRPr>
            </a:lvl2pPr>
            <a:lvl3pPr>
              <a:lnSpc>
                <a:spcPct val="150000"/>
              </a:lnSpc>
              <a:defRPr sz="1395">
                <a:solidFill>
                  <a:schemeClr val="tx1">
                    <a:lumMod val="75000"/>
                    <a:lumOff val="25000"/>
                  </a:schemeClr>
                </a:solidFill>
              </a:defRPr>
            </a:lvl3pPr>
            <a:lvl4pPr>
              <a:lnSpc>
                <a:spcPct val="150000"/>
              </a:lnSpc>
              <a:defRPr sz="1395">
                <a:solidFill>
                  <a:schemeClr val="tx1">
                    <a:lumMod val="75000"/>
                    <a:lumOff val="25000"/>
                  </a:schemeClr>
                </a:solidFill>
              </a:defRPr>
            </a:lvl4pPr>
            <a:lvl5pPr>
              <a:lnSpc>
                <a:spcPct val="150000"/>
              </a:lnSpc>
              <a:defRPr sz="1395">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299412" y="1590998"/>
            <a:ext cx="4590574" cy="3792110"/>
          </a:xfrm>
        </p:spPr>
        <p:txBody>
          <a:bodyPr>
            <a:normAutofit/>
          </a:bodyPr>
          <a:lstStyle>
            <a:lvl1pPr>
              <a:lnSpc>
                <a:spcPct val="150000"/>
              </a:lnSpc>
              <a:defRPr sz="1745">
                <a:solidFill>
                  <a:schemeClr val="tx1">
                    <a:lumMod val="75000"/>
                    <a:lumOff val="25000"/>
                  </a:schemeClr>
                </a:solidFill>
              </a:defRPr>
            </a:lvl1pPr>
            <a:lvl2pPr>
              <a:lnSpc>
                <a:spcPct val="150000"/>
              </a:lnSpc>
              <a:defRPr sz="1570">
                <a:solidFill>
                  <a:schemeClr val="tx1">
                    <a:lumMod val="75000"/>
                    <a:lumOff val="25000"/>
                  </a:schemeClr>
                </a:solidFill>
              </a:defRPr>
            </a:lvl2pPr>
            <a:lvl3pPr>
              <a:lnSpc>
                <a:spcPct val="150000"/>
              </a:lnSpc>
              <a:defRPr sz="1395">
                <a:solidFill>
                  <a:schemeClr val="tx1">
                    <a:lumMod val="75000"/>
                    <a:lumOff val="25000"/>
                  </a:schemeClr>
                </a:solidFill>
              </a:defRPr>
            </a:lvl3pPr>
            <a:lvl4pPr>
              <a:lnSpc>
                <a:spcPct val="150000"/>
              </a:lnSpc>
              <a:defRPr sz="1395">
                <a:solidFill>
                  <a:schemeClr val="tx1">
                    <a:lumMod val="75000"/>
                    <a:lumOff val="25000"/>
                  </a:schemeClr>
                </a:solidFill>
              </a:defRPr>
            </a:lvl4pPr>
            <a:lvl5pPr>
              <a:lnSpc>
                <a:spcPct val="150000"/>
              </a:lnSpc>
              <a:defRPr sz="1395">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4000" y="318200"/>
            <a:ext cx="9316164" cy="1155204"/>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44000" y="1520701"/>
            <a:ext cx="4569477" cy="718024"/>
          </a:xfrm>
        </p:spPr>
        <p:txBody>
          <a:bodyPr anchor="b"/>
          <a:lstStyle>
            <a:lvl1pPr marL="0" indent="0">
              <a:buNone/>
              <a:defRPr sz="2090" b="1"/>
            </a:lvl1pPr>
            <a:lvl2pPr marL="398145" indent="0">
              <a:buNone/>
              <a:defRPr sz="1745" b="1"/>
            </a:lvl2pPr>
            <a:lvl3pPr marL="796925" indent="0">
              <a:buNone/>
              <a:defRPr sz="1570" b="1"/>
            </a:lvl3pPr>
            <a:lvl4pPr marL="1195070" indent="0">
              <a:buNone/>
              <a:defRPr sz="1395" b="1"/>
            </a:lvl4pPr>
            <a:lvl5pPr marL="1593850" indent="0">
              <a:buNone/>
              <a:defRPr sz="1395" b="1"/>
            </a:lvl5pPr>
            <a:lvl6pPr marL="1991995" indent="0">
              <a:buNone/>
              <a:defRPr sz="1395" b="1"/>
            </a:lvl6pPr>
            <a:lvl7pPr marL="2390775" indent="0">
              <a:buNone/>
              <a:defRPr sz="1395" b="1"/>
            </a:lvl7pPr>
            <a:lvl8pPr marL="2788920" indent="0">
              <a:buNone/>
              <a:defRPr sz="1395" b="1"/>
            </a:lvl8pPr>
            <a:lvl9pPr marL="3187700" indent="0">
              <a:buNone/>
              <a:defRPr sz="1395"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744000" y="2279455"/>
            <a:ext cx="4569477" cy="3114722"/>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5468183" y="1520701"/>
            <a:ext cx="4591981" cy="718024"/>
          </a:xfrm>
        </p:spPr>
        <p:txBody>
          <a:bodyPr anchor="b"/>
          <a:lstStyle>
            <a:lvl1pPr marL="0" indent="0">
              <a:buNone/>
              <a:defRPr sz="2090" b="1"/>
            </a:lvl1pPr>
            <a:lvl2pPr marL="398145" indent="0">
              <a:buNone/>
              <a:defRPr sz="1745" b="1"/>
            </a:lvl2pPr>
            <a:lvl3pPr marL="796925" indent="0">
              <a:buNone/>
              <a:defRPr sz="1570" b="1"/>
            </a:lvl3pPr>
            <a:lvl4pPr marL="1195070" indent="0">
              <a:buNone/>
              <a:defRPr sz="1395" b="1"/>
            </a:lvl4pPr>
            <a:lvl5pPr marL="1593850" indent="0">
              <a:buNone/>
              <a:defRPr sz="1395" b="1"/>
            </a:lvl5pPr>
            <a:lvl6pPr marL="1991995" indent="0">
              <a:buNone/>
              <a:defRPr sz="1395" b="1"/>
            </a:lvl6pPr>
            <a:lvl7pPr marL="2390775" indent="0">
              <a:buNone/>
              <a:defRPr sz="1395" b="1"/>
            </a:lvl7pPr>
            <a:lvl8pPr marL="2788920" indent="0">
              <a:buNone/>
              <a:defRPr sz="1395" b="1"/>
            </a:lvl8pPr>
            <a:lvl9pPr marL="3187700" indent="0">
              <a:buNone/>
              <a:defRPr sz="1395"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5468183" y="2279455"/>
            <a:ext cx="4591981" cy="3114722"/>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42593" y="2410709"/>
            <a:ext cx="9316164" cy="1155204"/>
          </a:xfrm>
        </p:spPr>
        <p:txBody>
          <a:bodyPr>
            <a:normAutofit/>
          </a:bodyPr>
          <a:lstStyle>
            <a:lvl1pPr algn="ctr">
              <a:defRPr sz="4185"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72977" y="110678"/>
            <a:ext cx="3690107" cy="1394545"/>
          </a:xfrm>
        </p:spPr>
        <p:txBody>
          <a:bodyPr anchor="ctr" anchorCtr="0">
            <a:normAutofit/>
          </a:bodyPr>
          <a:lstStyle>
            <a:lvl1pPr>
              <a:defRPr sz="209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4592700" y="667863"/>
            <a:ext cx="5153831" cy="4439715"/>
          </a:xfrm>
        </p:spPr>
        <p:txBody>
          <a:bodyPr/>
          <a:lstStyle>
            <a:lvl1pPr marL="0" indent="0">
              <a:buNone/>
              <a:defRPr sz="2790"/>
            </a:lvl1pPr>
            <a:lvl2pPr marL="398145" indent="0">
              <a:buNone/>
              <a:defRPr sz="2440"/>
            </a:lvl2pPr>
            <a:lvl3pPr marL="796925" indent="0">
              <a:buNone/>
              <a:defRPr sz="2090"/>
            </a:lvl3pPr>
            <a:lvl4pPr marL="1195070" indent="0">
              <a:buNone/>
              <a:defRPr sz="1745"/>
            </a:lvl4pPr>
            <a:lvl5pPr marL="1593850" indent="0">
              <a:buNone/>
              <a:defRPr sz="1745"/>
            </a:lvl5pPr>
            <a:lvl6pPr marL="1991995" indent="0">
              <a:buNone/>
              <a:defRPr sz="1745"/>
            </a:lvl6pPr>
            <a:lvl7pPr marL="2390775" indent="0">
              <a:buNone/>
              <a:defRPr sz="1745"/>
            </a:lvl7pPr>
            <a:lvl8pPr marL="2788920" indent="0">
              <a:buNone/>
              <a:defRPr sz="1745"/>
            </a:lvl8pPr>
            <a:lvl9pPr marL="3187700" indent="0">
              <a:buNone/>
              <a:defRPr sz="1745"/>
            </a:lvl9pPr>
          </a:lstStyle>
          <a:p>
            <a:endParaRPr lang="zh-CN" altLang="en-US" dirty="0"/>
          </a:p>
        </p:txBody>
      </p:sp>
      <p:sp>
        <p:nvSpPr>
          <p:cNvPr id="4" name="文本占位符 3"/>
          <p:cNvSpPr>
            <a:spLocks noGrp="1"/>
          </p:cNvSpPr>
          <p:nvPr>
            <p:ph type="body" sz="half" idx="2"/>
          </p:nvPr>
        </p:nvSpPr>
        <p:spPr>
          <a:xfrm>
            <a:off x="577478" y="1792986"/>
            <a:ext cx="3690107" cy="3321728"/>
          </a:xfrm>
        </p:spPr>
        <p:txBody>
          <a:bodyPr>
            <a:normAutofit/>
          </a:bodyPr>
          <a:lstStyle>
            <a:lvl1pPr marL="0" indent="0">
              <a:lnSpc>
                <a:spcPct val="150000"/>
              </a:lnSpc>
              <a:buNone/>
              <a:defRPr sz="1395"/>
            </a:lvl1pPr>
            <a:lvl2pPr marL="398145" indent="0">
              <a:buNone/>
              <a:defRPr sz="1220"/>
            </a:lvl2pPr>
            <a:lvl3pPr marL="796925" indent="0">
              <a:buNone/>
              <a:defRPr sz="1045"/>
            </a:lvl3pPr>
            <a:lvl4pPr marL="1195070" indent="0">
              <a:buNone/>
              <a:defRPr sz="870"/>
            </a:lvl4pPr>
            <a:lvl5pPr marL="1593850" indent="0">
              <a:buNone/>
              <a:defRPr sz="870"/>
            </a:lvl5pPr>
            <a:lvl6pPr marL="1991995" indent="0">
              <a:buNone/>
              <a:defRPr sz="870"/>
            </a:lvl6pPr>
            <a:lvl7pPr marL="2390775" indent="0">
              <a:buNone/>
              <a:defRPr sz="870"/>
            </a:lvl7pPr>
            <a:lvl8pPr marL="2788920" indent="0">
              <a:buNone/>
              <a:defRPr sz="870"/>
            </a:lvl8pPr>
            <a:lvl9pPr marL="3187700" indent="0">
              <a:buNone/>
              <a:defRPr sz="87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cxnSp>
        <p:nvCxnSpPr>
          <p:cNvPr id="8" name="直接连接符 7" hidden="1"/>
          <p:cNvCxnSpPr/>
          <p:nvPr/>
        </p:nvCxnSpPr>
        <p:spPr>
          <a:xfrm>
            <a:off x="658207" y="378519"/>
            <a:ext cx="0" cy="121247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879" y="318200"/>
            <a:ext cx="1354878" cy="5064909"/>
          </a:xfrm>
        </p:spPr>
        <p:txBody>
          <a:bodyPr vert="eaVert">
            <a:normAutofit/>
          </a:bodyPr>
          <a:lstStyle>
            <a:lvl1pPr>
              <a:defRPr sz="3135"/>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42593" y="318200"/>
            <a:ext cx="7867088" cy="5064909"/>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742593" y="480660"/>
            <a:ext cx="9316164" cy="484454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
    <p:bg>
      <p:bgPr>
        <a:solidFill>
          <a:schemeClr val="accent6">
            <a:alpha val="30000"/>
          </a:schemeClr>
        </a:solidFill>
        <a:effectLst/>
      </p:bgPr>
    </p:bg>
    <p:spTree>
      <p:nvGrpSpPr>
        <p:cNvPr id="1" name=""/>
        <p:cNvGrpSpPr/>
        <p:nvPr/>
      </p:nvGrpSpPr>
      <p:grpSpPr>
        <a:xfrm>
          <a:off x="0" y="0"/>
          <a:ext cx="0" cy="0"/>
          <a:chOff x="0" y="0"/>
          <a:chExt cx="0" cy="0"/>
        </a:xfrm>
      </p:grpSpPr>
      <p:sp>
        <p:nvSpPr>
          <p:cNvPr id="9" name="任意多边形(F) 5"/>
          <p:cNvSpPr/>
          <p:nvPr userDrawn="1"/>
        </p:nvSpPr>
        <p:spPr bwMode="auto">
          <a:xfrm>
            <a:off x="-1406" y="0"/>
            <a:ext cx="10802756" cy="247560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79688" tIns="39844" rIns="79688" bIns="39844" numCol="1" rtlCol="0" anchor="t" anchorCtr="0" compatLnSpc="1"/>
          <a:lstStyle/>
          <a:p>
            <a:pPr rtl="0"/>
            <a:endParaRPr lang="en-US" sz="1570" noProof="0" dirty="0">
              <a:latin typeface="Microsoft YaHei UI" panose="020B0503020204020204" pitchFamily="34" charset="-122"/>
              <a:ea typeface="Microsoft YaHei UI" panose="020B0503020204020204" pitchFamily="34" charset="-122"/>
            </a:endParaRPr>
          </a:p>
        </p:txBody>
      </p:sp>
      <p:sp>
        <p:nvSpPr>
          <p:cNvPr id="5" name="长方形 4"/>
          <p:cNvSpPr/>
          <p:nvPr userDrawn="1"/>
        </p:nvSpPr>
        <p:spPr>
          <a:xfrm>
            <a:off x="366623" y="421606"/>
            <a:ext cx="10068104" cy="513340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570" noProof="0" dirty="0">
              <a:latin typeface="Microsoft YaHei UI" panose="020B0503020204020204" pitchFamily="34" charset="-122"/>
              <a:ea typeface="Microsoft YaHei UI" panose="020B0503020204020204" pitchFamily="34" charset="-122"/>
            </a:endParaRPr>
          </a:p>
        </p:txBody>
      </p:sp>
      <p:sp>
        <p:nvSpPr>
          <p:cNvPr id="11" name="标题 1"/>
          <p:cNvSpPr>
            <a:spLocks noGrp="1"/>
          </p:cNvSpPr>
          <p:nvPr>
            <p:ph type="title"/>
          </p:nvPr>
        </p:nvSpPr>
        <p:spPr>
          <a:xfrm>
            <a:off x="742593" y="593511"/>
            <a:ext cx="9316164" cy="508771"/>
          </a:xfrm>
        </p:spPr>
        <p:txBody>
          <a:bodyPr lIns="91440" rIns="91440" rtlCol="0">
            <a:noAutofit/>
          </a:bodyPr>
          <a:lstStyle>
            <a:lvl1pPr>
              <a:defRPr sz="2090" b="1" i="0" spc="150" baseline="0">
                <a:solidFill>
                  <a:schemeClr val="accent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cxnSp>
        <p:nvCxnSpPr>
          <p:cNvPr id="3" name="直接连接符​​(S) 2"/>
          <p:cNvCxnSpPr/>
          <p:nvPr userDrawn="1"/>
        </p:nvCxnSpPr>
        <p:spPr>
          <a:xfrm>
            <a:off x="742593" y="1102282"/>
            <a:ext cx="9323911"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内容占位符 3"/>
          <p:cNvSpPr>
            <a:spLocks noGrp="1"/>
          </p:cNvSpPr>
          <p:nvPr>
            <p:ph sz="quarter" idx="10"/>
          </p:nvPr>
        </p:nvSpPr>
        <p:spPr>
          <a:xfrm>
            <a:off x="742593" y="1102631"/>
            <a:ext cx="9323911" cy="4280477"/>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endParaRPr lang="zh-CN" altLang="en-US" noProof="0"/>
          </a:p>
          <a:p>
            <a:pPr lvl="1" rtl="0"/>
            <a:r>
              <a:rPr lang="zh-CN" altLang="en-US" noProof="0"/>
              <a:t>二级</a:t>
            </a:r>
            <a:endParaRPr lang="zh-CN" altLang="en-US" noProof="0"/>
          </a:p>
          <a:p>
            <a:pPr lvl="2" rtl="0"/>
            <a:r>
              <a:rPr lang="zh-CN" altLang="en-US" noProof="0"/>
              <a:t>三级</a:t>
            </a:r>
            <a:endParaRPr lang="zh-CN" altLang="en-US" noProof="0"/>
          </a:p>
          <a:p>
            <a:pPr lvl="3" rtl="0"/>
            <a:r>
              <a:rPr lang="zh-CN" altLang="en-US" noProof="0"/>
              <a:t>四级</a:t>
            </a:r>
            <a:endParaRPr lang="zh-CN" altLang="en-US" noProof="0"/>
          </a:p>
          <a:p>
            <a:pPr lvl="4" rtl="0"/>
            <a:r>
              <a:rPr lang="zh-CN" altLang="en-US" noProof="0"/>
              <a:t>五级</a:t>
            </a:r>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jc-ppt-25"/>
          <p:cNvPicPr>
            <a:picLocks noChangeAspect="1"/>
          </p:cNvPicPr>
          <p:nvPr userDrawn="1"/>
        </p:nvPicPr>
        <p:blipFill>
          <a:blip r:embed="rId2"/>
          <a:stretch>
            <a:fillRect/>
          </a:stretch>
        </p:blipFill>
        <p:spPr>
          <a:xfrm>
            <a:off x="-4293" y="4777752"/>
            <a:ext cx="10809935" cy="1199924"/>
          </a:xfrm>
          <a:prstGeom prst="rect">
            <a:avLst/>
          </a:prstGeom>
        </p:spPr>
      </p:pic>
      <p:sp>
        <p:nvSpPr>
          <p:cNvPr id="12" name="文本占位符 11"/>
          <p:cNvSpPr>
            <a:spLocks noGrp="1"/>
          </p:cNvSpPr>
          <p:nvPr>
            <p:ph type="body" idx="1"/>
          </p:nvPr>
        </p:nvSpPr>
        <p:spPr>
          <a:xfrm>
            <a:off x="396049" y="1225645"/>
            <a:ext cx="3214902" cy="418337"/>
          </a:xfrm>
        </p:spPr>
        <p:txBody>
          <a:bodyPr anchor="ctr" anchorCtr="0"/>
          <a:lstStyle>
            <a:lvl1pPr marL="0" indent="0">
              <a:lnSpc>
                <a:spcPct val="100000"/>
              </a:lnSpc>
              <a:buNone/>
              <a:defRPr sz="1400" b="1">
                <a:solidFill>
                  <a:srgbClr val="EB9C2C"/>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13" name="内容占位符 12"/>
          <p:cNvSpPr>
            <a:spLocks noGrp="1"/>
          </p:cNvSpPr>
          <p:nvPr>
            <p:ph sz="half" idx="2"/>
          </p:nvPr>
        </p:nvSpPr>
        <p:spPr>
          <a:xfrm>
            <a:off x="396049" y="1699371"/>
            <a:ext cx="3214902" cy="3408330"/>
          </a:xfrm>
        </p:spPr>
        <p:txBody>
          <a:bodyPr/>
          <a:lstStyle>
            <a:lvl1pPr marL="0" indent="0">
              <a:buNone/>
              <a:defRPr sz="1200"/>
            </a:lvl1pPr>
            <a:lvl2pPr marL="457200" indent="0">
              <a:buNone/>
              <a:defRPr sz="1000"/>
            </a:lvl2pPr>
            <a:lvl3pPr marL="914400" indent="0">
              <a:buNone/>
              <a:defRPr sz="900"/>
            </a:lvl3pPr>
            <a:lvl4pPr marL="1371600" indent="0">
              <a:buNone/>
              <a:defRPr sz="900"/>
            </a:lvl4pPr>
            <a:lvl5pPr>
              <a:defRPr sz="400"/>
            </a:lvl5pPr>
          </a:lstStyle>
          <a:p>
            <a:pPr lvl="0"/>
            <a:r>
              <a:rPr lang="zh-CN" altLang="en-US"/>
              <a:t>单击此处编辑母版文本样式</a:t>
            </a:r>
            <a:endParaRPr lang="zh-CN" altLang="en-US"/>
          </a:p>
        </p:txBody>
      </p:sp>
      <p:sp>
        <p:nvSpPr>
          <p:cNvPr id="14" name="文本占位符 13"/>
          <p:cNvSpPr>
            <a:spLocks noGrp="1"/>
          </p:cNvSpPr>
          <p:nvPr>
            <p:ph type="body" idx="13"/>
          </p:nvPr>
        </p:nvSpPr>
        <p:spPr>
          <a:xfrm>
            <a:off x="3793225" y="1225645"/>
            <a:ext cx="3214902" cy="418337"/>
          </a:xfrm>
        </p:spPr>
        <p:txBody>
          <a:bodyPr anchor="ctr" anchorCtr="0"/>
          <a:lstStyle>
            <a:lvl1pPr marL="0" indent="0">
              <a:lnSpc>
                <a:spcPct val="100000"/>
              </a:lnSpc>
              <a:buNone/>
              <a:defRPr sz="1400" b="1">
                <a:solidFill>
                  <a:srgbClr val="EB9C2C"/>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15" name="内容占位符 14"/>
          <p:cNvSpPr>
            <a:spLocks noGrp="1"/>
          </p:cNvSpPr>
          <p:nvPr>
            <p:ph sz="half" idx="14"/>
          </p:nvPr>
        </p:nvSpPr>
        <p:spPr>
          <a:xfrm>
            <a:off x="3793225" y="1699371"/>
            <a:ext cx="3214902" cy="3408330"/>
          </a:xfrm>
        </p:spPr>
        <p:txBody>
          <a:bodyPr/>
          <a:lstStyle>
            <a:lvl1pPr marL="0" indent="0">
              <a:buNone/>
              <a:defRPr sz="1200"/>
            </a:lvl1pPr>
            <a:lvl2pPr marL="457200" indent="0">
              <a:buNone/>
              <a:defRPr sz="1000"/>
            </a:lvl2pPr>
            <a:lvl3pPr>
              <a:defRPr sz="900"/>
            </a:lvl3pPr>
            <a:lvl4pPr>
              <a:defRPr sz="900"/>
            </a:lvl4pPr>
            <a:lvl5pPr>
              <a:defRPr sz="400"/>
            </a:lvl5pPr>
          </a:lstStyle>
          <a:p>
            <a:pPr lvl="0"/>
            <a:r>
              <a:rPr lang="zh-CN" altLang="en-US"/>
              <a:t>单击此处编辑母版文本样式</a:t>
            </a:r>
            <a:endParaRPr lang="zh-CN" altLang="en-US"/>
          </a:p>
        </p:txBody>
      </p:sp>
      <p:sp>
        <p:nvSpPr>
          <p:cNvPr id="18" name="文本占位符 17"/>
          <p:cNvSpPr>
            <a:spLocks noGrp="1"/>
          </p:cNvSpPr>
          <p:nvPr>
            <p:ph type="body" idx="15"/>
          </p:nvPr>
        </p:nvSpPr>
        <p:spPr>
          <a:xfrm>
            <a:off x="7190400" y="1225645"/>
            <a:ext cx="3214902" cy="418337"/>
          </a:xfrm>
        </p:spPr>
        <p:txBody>
          <a:bodyPr anchor="ctr" anchorCtr="0"/>
          <a:lstStyle>
            <a:lvl1pPr marL="0" indent="0">
              <a:lnSpc>
                <a:spcPct val="100000"/>
              </a:lnSpc>
              <a:buNone/>
              <a:defRPr sz="1400" b="1">
                <a:solidFill>
                  <a:srgbClr val="EB9C2C"/>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19" name="内容占位符 18"/>
          <p:cNvSpPr>
            <a:spLocks noGrp="1"/>
          </p:cNvSpPr>
          <p:nvPr>
            <p:ph sz="half" idx="16"/>
          </p:nvPr>
        </p:nvSpPr>
        <p:spPr>
          <a:xfrm>
            <a:off x="7190400" y="1699371"/>
            <a:ext cx="3214902" cy="3408330"/>
          </a:xfrm>
        </p:spPr>
        <p:txBody>
          <a:bodyPr/>
          <a:lstStyle>
            <a:lvl1pPr marL="0" indent="0">
              <a:buNone/>
              <a:defRPr sz="1200"/>
            </a:lvl1pPr>
            <a:lvl2pPr marL="457200" indent="0">
              <a:buNone/>
              <a:defRPr sz="1000"/>
            </a:lvl2pPr>
            <a:lvl3pPr marL="914400" indent="0">
              <a:buNone/>
              <a:defRPr sz="900"/>
            </a:lvl3pPr>
            <a:lvl4pPr marL="1371600" indent="0">
              <a:buNone/>
              <a:defRPr sz="900"/>
            </a:lvl4pPr>
            <a:lvl5pPr>
              <a:defRPr sz="400"/>
            </a:lvl5pPr>
          </a:lstStyle>
          <a:p>
            <a:pPr lvl="0"/>
            <a:r>
              <a:rPr lang="zh-CN" altLang="en-US"/>
              <a:t>单击此处编辑母版文本样式</a:t>
            </a:r>
            <a:endParaRPr lang="zh-CN" altLang="en-US"/>
          </a:p>
        </p:txBody>
      </p:sp>
      <p:cxnSp>
        <p:nvCxnSpPr>
          <p:cNvPr id="21" name="直接连接符 20"/>
          <p:cNvCxnSpPr/>
          <p:nvPr userDrawn="1"/>
        </p:nvCxnSpPr>
        <p:spPr bwMode="auto">
          <a:xfrm>
            <a:off x="-4293" y="875750"/>
            <a:ext cx="10801350"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22" name="标题 24"/>
          <p:cNvSpPr>
            <a:spLocks noGrp="1"/>
          </p:cNvSpPr>
          <p:nvPr>
            <p:ph type="ctrTitle" hasCustomPrompt="1"/>
          </p:nvPr>
        </p:nvSpPr>
        <p:spPr>
          <a:xfrm>
            <a:off x="42809" y="-16239"/>
            <a:ext cx="12217890" cy="733958"/>
          </a:xfrm>
        </p:spPr>
        <p:txBody>
          <a:bodyPr lIns="115310" tIns="57654" rIns="115310" bIns="57654" anchor="ctr" anchorCtr="0">
            <a:noAutofit/>
          </a:bodyPr>
          <a:lstStyle>
            <a:lvl1pPr algn="l">
              <a:lnSpc>
                <a:spcPct val="100000"/>
              </a:lnSpc>
              <a:defRPr sz="2400" b="1">
                <a:solidFill>
                  <a:srgbClr val="005CAB"/>
                </a:solidFill>
              </a:defRPr>
            </a:lvl1pPr>
          </a:lstStyle>
          <a:p>
            <a:r>
              <a:rPr lang="zh-CN" altLang="en-US" dirty="0"/>
              <a:t>单击此处编辑标题</a:t>
            </a:r>
            <a:endParaRPr lang="zh-CN" altLang="en-US" dirty="0"/>
          </a:p>
        </p:txBody>
      </p:sp>
    </p:spTree>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项内容 ">
    <p:bg>
      <p:bgPr>
        <a:solidFill>
          <a:schemeClr val="accent6">
            <a:alpha val="30000"/>
          </a:schemeClr>
        </a:solidFill>
        <a:effectLst/>
      </p:bgPr>
    </p:bg>
    <p:spTree>
      <p:nvGrpSpPr>
        <p:cNvPr id="1" name=""/>
        <p:cNvGrpSpPr/>
        <p:nvPr/>
      </p:nvGrpSpPr>
      <p:grpSpPr>
        <a:xfrm>
          <a:off x="0" y="0"/>
          <a:ext cx="0" cy="0"/>
          <a:chOff x="0" y="0"/>
          <a:chExt cx="0" cy="0"/>
        </a:xfrm>
      </p:grpSpPr>
      <p:sp>
        <p:nvSpPr>
          <p:cNvPr id="9" name="任意多边形(F) 5"/>
          <p:cNvSpPr/>
          <p:nvPr userDrawn="1"/>
        </p:nvSpPr>
        <p:spPr bwMode="auto">
          <a:xfrm>
            <a:off x="-1406" y="0"/>
            <a:ext cx="10802756" cy="247560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79688" tIns="39844" rIns="79688" bIns="39844" numCol="1" rtlCol="0" anchor="t" anchorCtr="0" compatLnSpc="1"/>
          <a:lstStyle/>
          <a:p>
            <a:pPr rtl="0"/>
            <a:endParaRPr lang="en-US" sz="1570" noProof="0" dirty="0">
              <a:latin typeface="Microsoft YaHei UI" panose="020B0503020204020204" pitchFamily="34" charset="-122"/>
              <a:ea typeface="Microsoft YaHei UI" panose="020B0503020204020204" pitchFamily="34" charset="-122"/>
            </a:endParaRPr>
          </a:p>
        </p:txBody>
      </p:sp>
      <p:sp>
        <p:nvSpPr>
          <p:cNvPr id="10" name="长方形 9"/>
          <p:cNvSpPr/>
          <p:nvPr userDrawn="1"/>
        </p:nvSpPr>
        <p:spPr>
          <a:xfrm>
            <a:off x="366622" y="421606"/>
            <a:ext cx="5034053" cy="513340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570" noProof="0" dirty="0">
              <a:latin typeface="Microsoft YaHei UI" panose="020B0503020204020204" pitchFamily="34" charset="-122"/>
              <a:ea typeface="Microsoft YaHei UI" panose="020B0503020204020204" pitchFamily="34" charset="-122"/>
            </a:endParaRPr>
          </a:p>
        </p:txBody>
      </p:sp>
      <p:sp>
        <p:nvSpPr>
          <p:cNvPr id="15" name="图片占位符 14"/>
          <p:cNvSpPr>
            <a:spLocks noGrp="1"/>
          </p:cNvSpPr>
          <p:nvPr>
            <p:ph type="pic" sz="quarter" idx="11"/>
          </p:nvPr>
        </p:nvSpPr>
        <p:spPr>
          <a:xfrm>
            <a:off x="5896476" y="32727"/>
            <a:ext cx="4904874" cy="5943893"/>
          </a:xfrm>
          <a:custGeom>
            <a:avLst/>
            <a:gdLst>
              <a:gd name="connsiteX0" fmla="*/ 4141175 w 5285281"/>
              <a:gd name="connsiteY0" fmla="*/ 950 h 6525434"/>
              <a:gd name="connsiteX1" fmla="*/ 5222879 w 5285281"/>
              <a:gd name="connsiteY1" fmla="*/ 82101 h 6525434"/>
              <a:gd name="connsiteX2" fmla="*/ 5285281 w 5285281"/>
              <a:gd name="connsiteY2" fmla="*/ 86253 h 6525434"/>
              <a:gd name="connsiteX3" fmla="*/ 5285281 w 5285281"/>
              <a:gd name="connsiteY3" fmla="*/ 6525434 h 6525434"/>
              <a:gd name="connsiteX4" fmla="*/ 338864 w 5285281"/>
              <a:gd name="connsiteY4" fmla="*/ 6525434 h 6525434"/>
              <a:gd name="connsiteX5" fmla="*/ 355504 w 5285281"/>
              <a:gd name="connsiteY5" fmla="*/ 6284640 h 6525434"/>
              <a:gd name="connsiteX6" fmla="*/ 122536 w 5285281"/>
              <a:gd name="connsiteY6" fmla="*/ 5603772 h 6525434"/>
              <a:gd name="connsiteX7" fmla="*/ 197419 w 5285281"/>
              <a:gd name="connsiteY7" fmla="*/ 4013697 h 6525434"/>
              <a:gd name="connsiteX8" fmla="*/ 1395542 w 5285281"/>
              <a:gd name="connsiteY8" fmla="*/ 2963334 h 6525434"/>
              <a:gd name="connsiteX9" fmla="*/ 2431419 w 5285281"/>
              <a:gd name="connsiteY9" fmla="*/ 2618748 h 6525434"/>
              <a:gd name="connsiteX10" fmla="*/ 2868234 w 5285281"/>
              <a:gd name="connsiteY10" fmla="*/ 1805029 h 6525434"/>
              <a:gd name="connsiteX11" fmla="*/ 2780871 w 5285281"/>
              <a:gd name="connsiteY11" fmla="*/ 941489 h 6525434"/>
              <a:gd name="connsiteX12" fmla="*/ 3783467 w 5285281"/>
              <a:gd name="connsiteY12" fmla="*/ 36433 h 6525434"/>
              <a:gd name="connsiteX13" fmla="*/ 4141175 w 5285281"/>
              <a:gd name="connsiteY13" fmla="*/ 950 h 652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81" h="6525434">
                <a:moveTo>
                  <a:pt x="4141175" y="950"/>
                </a:moveTo>
                <a:cubicBezTo>
                  <a:pt x="4500573" y="-8197"/>
                  <a:pt x="4864065" y="50964"/>
                  <a:pt x="5222879" y="82101"/>
                </a:cubicBezTo>
                <a:cubicBezTo>
                  <a:pt x="5243679" y="82101"/>
                  <a:pt x="5264481" y="82101"/>
                  <a:pt x="5285281" y="86253"/>
                </a:cubicBezTo>
                <a:lnTo>
                  <a:pt x="5285281" y="6525434"/>
                </a:lnTo>
                <a:cubicBezTo>
                  <a:pt x="5285281" y="6525434"/>
                  <a:pt x="5285281" y="6525434"/>
                  <a:pt x="338864" y="6525434"/>
                </a:cubicBezTo>
                <a:cubicBezTo>
                  <a:pt x="355504" y="6446553"/>
                  <a:pt x="363825" y="6363521"/>
                  <a:pt x="355504" y="6284640"/>
                </a:cubicBezTo>
                <a:cubicBezTo>
                  <a:pt x="330543" y="6043845"/>
                  <a:pt x="205739" y="5827960"/>
                  <a:pt x="122536" y="5603772"/>
                </a:cubicBezTo>
                <a:cubicBezTo>
                  <a:pt x="-64671" y="5093121"/>
                  <a:pt x="-35550" y="4503589"/>
                  <a:pt x="197419" y="4013697"/>
                </a:cubicBezTo>
                <a:cubicBezTo>
                  <a:pt x="434547" y="3523804"/>
                  <a:pt x="875523" y="3137703"/>
                  <a:pt x="1395542" y="2963334"/>
                </a:cubicBezTo>
                <a:cubicBezTo>
                  <a:pt x="1740834" y="2851240"/>
                  <a:pt x="2127728" y="2822178"/>
                  <a:pt x="2431419" y="2618748"/>
                </a:cubicBezTo>
                <a:cubicBezTo>
                  <a:pt x="2693508" y="2436077"/>
                  <a:pt x="2864074" y="2124704"/>
                  <a:pt x="2868234" y="1805029"/>
                </a:cubicBezTo>
                <a:cubicBezTo>
                  <a:pt x="2872395" y="1514414"/>
                  <a:pt x="2747590" y="1232103"/>
                  <a:pt x="2780871" y="941489"/>
                </a:cubicBezTo>
                <a:cubicBezTo>
                  <a:pt x="2834953" y="464051"/>
                  <a:pt x="3309210" y="127769"/>
                  <a:pt x="3783467" y="36433"/>
                </a:cubicBezTo>
                <a:cubicBezTo>
                  <a:pt x="3902031" y="14637"/>
                  <a:pt x="4021376" y="3999"/>
                  <a:pt x="4141175" y="950"/>
                </a:cubicBezTo>
                <a:close/>
              </a:path>
            </a:pathLst>
          </a:custGeom>
          <a:solidFill>
            <a:schemeClr val="bg2">
              <a:lumMod val="95000"/>
            </a:schemeClr>
          </a:solidFill>
        </p:spPr>
        <p:txBody>
          <a:bodyPr wrap="square" rtlCol="0" anchor="ctr">
            <a:noAutofit/>
          </a:bodyPr>
          <a:lstStyle>
            <a:lvl1pPr marL="0" indent="0" algn="ctr">
              <a:buNone/>
              <a:defRPr sz="695">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en-US" noProof="0"/>
          </a:p>
        </p:txBody>
      </p:sp>
      <p:sp>
        <p:nvSpPr>
          <p:cNvPr id="7" name="标题 1"/>
          <p:cNvSpPr>
            <a:spLocks noGrp="1"/>
          </p:cNvSpPr>
          <p:nvPr>
            <p:ph type="title"/>
          </p:nvPr>
        </p:nvSpPr>
        <p:spPr>
          <a:xfrm>
            <a:off x="742593" y="593511"/>
            <a:ext cx="4245091" cy="508771"/>
          </a:xfrm>
        </p:spPr>
        <p:txBody>
          <a:bodyPr lIns="91440" rIns="91440" rtlCol="0">
            <a:noAutofit/>
          </a:bodyPr>
          <a:lstStyle>
            <a:lvl1pPr>
              <a:defRPr sz="2090" b="1" i="0" spc="150" baseline="0">
                <a:solidFill>
                  <a:schemeClr val="accent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cxnSp>
        <p:nvCxnSpPr>
          <p:cNvPr id="8" name="直接连接符​​(S) 7"/>
          <p:cNvCxnSpPr/>
          <p:nvPr userDrawn="1"/>
        </p:nvCxnSpPr>
        <p:spPr>
          <a:xfrm>
            <a:off x="742593" y="1102282"/>
            <a:ext cx="424509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sz="quarter" idx="12"/>
          </p:nvPr>
        </p:nvSpPr>
        <p:spPr>
          <a:xfrm>
            <a:off x="742593" y="1102631"/>
            <a:ext cx="4245091" cy="4280477"/>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和字幕">
    <p:bg>
      <p:bgPr>
        <a:solidFill>
          <a:schemeClr val="accent6">
            <a:alpha val="30000"/>
          </a:schemeClr>
        </a:solidFill>
        <a:effectLst/>
      </p:bgPr>
    </p:bg>
    <p:spTree>
      <p:nvGrpSpPr>
        <p:cNvPr id="1" name=""/>
        <p:cNvGrpSpPr/>
        <p:nvPr/>
      </p:nvGrpSpPr>
      <p:grpSpPr>
        <a:xfrm>
          <a:off x="0" y="0"/>
          <a:ext cx="0" cy="0"/>
          <a:chOff x="0" y="0"/>
          <a:chExt cx="0" cy="0"/>
        </a:xfrm>
      </p:grpSpPr>
      <p:sp>
        <p:nvSpPr>
          <p:cNvPr id="8" name="任意多边形：形状 6"/>
          <p:cNvSpPr/>
          <p:nvPr userDrawn="1"/>
        </p:nvSpPr>
        <p:spPr>
          <a:xfrm>
            <a:off x="0" y="0"/>
            <a:ext cx="10791691" cy="4341670"/>
          </a:xfrm>
          <a:custGeom>
            <a:avLst/>
            <a:gdLst>
              <a:gd name="connsiteX0" fmla="*/ 0 w 2412595"/>
              <a:gd name="connsiteY0" fmla="*/ 0 h 1044036"/>
              <a:gd name="connsiteX1" fmla="*/ 2412595 w 2412595"/>
              <a:gd name="connsiteY1" fmla="*/ 0 h 1044036"/>
              <a:gd name="connsiteX2" fmla="*/ 2328863 w 2412595"/>
              <a:gd name="connsiteY2" fmla="*/ 69540 h 1044036"/>
              <a:gd name="connsiteX3" fmla="*/ 2000250 w 2412595"/>
              <a:gd name="connsiteY3" fmla="*/ 285750 h 1044036"/>
              <a:gd name="connsiteX4" fmla="*/ 1162050 w 2412595"/>
              <a:gd name="connsiteY4" fmla="*/ 400050 h 1044036"/>
              <a:gd name="connsiteX5" fmla="*/ 552450 w 2412595"/>
              <a:gd name="connsiteY5" fmla="*/ 952500 h 1044036"/>
              <a:gd name="connsiteX6" fmla="*/ 107640 w 2412595"/>
              <a:gd name="connsiteY6" fmla="*/ 1035825 h 1044036"/>
              <a:gd name="connsiteX7" fmla="*/ 0 w 2412595"/>
              <a:gd name="connsiteY7" fmla="*/ 1044036 h 104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595" h="1044036">
                <a:moveTo>
                  <a:pt x="0" y="0"/>
                </a:moveTo>
                <a:lnTo>
                  <a:pt x="2412595" y="0"/>
                </a:lnTo>
                <a:lnTo>
                  <a:pt x="2328863" y="69540"/>
                </a:lnTo>
                <a:cubicBezTo>
                  <a:pt x="2215753" y="160139"/>
                  <a:pt x="2095500" y="245269"/>
                  <a:pt x="2000250" y="285750"/>
                </a:cubicBezTo>
                <a:cubicBezTo>
                  <a:pt x="1746250" y="393700"/>
                  <a:pt x="1403350" y="288925"/>
                  <a:pt x="1162050" y="400050"/>
                </a:cubicBezTo>
                <a:cubicBezTo>
                  <a:pt x="920750" y="511175"/>
                  <a:pt x="844550" y="841375"/>
                  <a:pt x="552450" y="952500"/>
                </a:cubicBezTo>
                <a:cubicBezTo>
                  <a:pt x="442913" y="994172"/>
                  <a:pt x="278904" y="1019770"/>
                  <a:pt x="107640" y="1035825"/>
                </a:cubicBezTo>
                <a:lnTo>
                  <a:pt x="0" y="1044036"/>
                </a:ln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570" noProof="0" dirty="0">
              <a:latin typeface="Microsoft YaHei UI" panose="020B0503020204020204" pitchFamily="34" charset="-122"/>
              <a:ea typeface="Microsoft YaHei UI" panose="020B0503020204020204" pitchFamily="34" charset="-122"/>
            </a:endParaRPr>
          </a:p>
        </p:txBody>
      </p:sp>
      <p:sp>
        <p:nvSpPr>
          <p:cNvPr id="31" name="图片占位符 30"/>
          <p:cNvSpPr>
            <a:spLocks noGrp="1"/>
          </p:cNvSpPr>
          <p:nvPr>
            <p:ph type="pic" sz="quarter" idx="14"/>
          </p:nvPr>
        </p:nvSpPr>
        <p:spPr>
          <a:xfrm>
            <a:off x="0" y="0"/>
            <a:ext cx="8237532" cy="5976620"/>
          </a:xfrm>
          <a:custGeom>
            <a:avLst/>
            <a:gdLst>
              <a:gd name="connsiteX0" fmla="*/ 0 w 9298096"/>
              <a:gd name="connsiteY0" fmla="*/ 0 h 6858000"/>
              <a:gd name="connsiteX1" fmla="*/ 8705997 w 9298096"/>
              <a:gd name="connsiteY1" fmla="*/ 0 h 6858000"/>
              <a:gd name="connsiteX2" fmla="*/ 8676710 w 9298096"/>
              <a:gd name="connsiteY2" fmla="*/ 366601 h 6858000"/>
              <a:gd name="connsiteX3" fmla="*/ 9086747 w 9298096"/>
              <a:gd name="connsiteY3" fmla="*/ 1403199 h 6858000"/>
              <a:gd name="connsiteX4" fmla="*/ 9297958 w 9298096"/>
              <a:gd name="connsiteY4" fmla="*/ 2314162 h 6858000"/>
              <a:gd name="connsiteX5" fmla="*/ 9298096 w 9298096"/>
              <a:gd name="connsiteY5" fmla="*/ 2513013 h 6858000"/>
              <a:gd name="connsiteX6" fmla="*/ 6405563 w 9298096"/>
              <a:gd name="connsiteY6" fmla="*/ 2513013 h 6858000"/>
              <a:gd name="connsiteX7" fmla="*/ 6405563 w 9298096"/>
              <a:gd name="connsiteY7" fmla="*/ 5528005 h 6858000"/>
              <a:gd name="connsiteX8" fmla="*/ 6380081 w 9298096"/>
              <a:gd name="connsiteY8" fmla="*/ 5533593 h 6858000"/>
              <a:gd name="connsiteX9" fmla="*/ 5022973 w 9298096"/>
              <a:gd name="connsiteY9" fmla="*/ 5947798 h 6858000"/>
              <a:gd name="connsiteX10" fmla="*/ 4312498 w 9298096"/>
              <a:gd name="connsiteY10" fmla="*/ 6826871 h 6858000"/>
              <a:gd name="connsiteX11" fmla="*/ 4305141 w 9298096"/>
              <a:gd name="connsiteY11" fmla="*/ 6858000 h 6858000"/>
              <a:gd name="connsiteX12" fmla="*/ 0 w 929809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8096" h="6858000">
                <a:moveTo>
                  <a:pt x="0" y="0"/>
                </a:moveTo>
                <a:cubicBezTo>
                  <a:pt x="0" y="0"/>
                  <a:pt x="0" y="0"/>
                  <a:pt x="8705997" y="0"/>
                </a:cubicBezTo>
                <a:cubicBezTo>
                  <a:pt x="8676710" y="120093"/>
                  <a:pt x="8662063" y="246508"/>
                  <a:pt x="8676710" y="366601"/>
                </a:cubicBezTo>
                <a:cubicBezTo>
                  <a:pt x="8720642" y="733203"/>
                  <a:pt x="8940304" y="1061881"/>
                  <a:pt x="9086747" y="1403199"/>
                </a:cubicBezTo>
                <a:cubicBezTo>
                  <a:pt x="9210308" y="1694743"/>
                  <a:pt x="9280326" y="2003174"/>
                  <a:pt x="9297958" y="2314162"/>
                </a:cubicBezTo>
                <a:lnTo>
                  <a:pt x="9298096" y="2513013"/>
                </a:lnTo>
                <a:lnTo>
                  <a:pt x="6405563" y="2513013"/>
                </a:lnTo>
                <a:lnTo>
                  <a:pt x="6405563" y="5528005"/>
                </a:lnTo>
                <a:lnTo>
                  <a:pt x="6380081" y="5533593"/>
                </a:lnTo>
                <a:cubicBezTo>
                  <a:pt x="5907118" y="5632552"/>
                  <a:pt x="5423859" y="5715512"/>
                  <a:pt x="5022973" y="5947798"/>
                </a:cubicBezTo>
                <a:cubicBezTo>
                  <a:pt x="4677003" y="6156381"/>
                  <a:pt x="4421644" y="6475183"/>
                  <a:pt x="4312498" y="6826871"/>
                </a:cubicBezTo>
                <a:lnTo>
                  <a:pt x="4305141" y="6858000"/>
                </a:lnTo>
                <a:lnTo>
                  <a:pt x="0" y="6858000"/>
                </a:lnTo>
                <a:close/>
              </a:path>
            </a:pathLst>
          </a:custGeom>
          <a:solidFill>
            <a:schemeClr val="bg2">
              <a:lumMod val="95000"/>
            </a:schemeClr>
          </a:solidFill>
        </p:spPr>
        <p:txBody>
          <a:bodyPr wrap="square" rtlCol="0" anchor="ctr">
            <a:noAutofit/>
          </a:bodyPr>
          <a:lstStyle>
            <a:lvl1pPr marL="0" indent="0" algn="ctr">
              <a:buNone/>
              <a:defRPr sz="1570">
                <a:solidFill>
                  <a:schemeClr val="tx2"/>
                </a:solidFill>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en-US" noProof="0"/>
          </a:p>
        </p:txBody>
      </p:sp>
      <p:sp>
        <p:nvSpPr>
          <p:cNvPr id="21" name="长方形 20"/>
          <p:cNvSpPr/>
          <p:nvPr userDrawn="1"/>
        </p:nvSpPr>
        <p:spPr>
          <a:xfrm>
            <a:off x="5674520" y="2189738"/>
            <a:ext cx="4681832" cy="378688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570" noProof="0" dirty="0">
              <a:latin typeface="Microsoft YaHei UI" panose="020B0503020204020204" pitchFamily="34" charset="-122"/>
              <a:ea typeface="Microsoft YaHei UI" panose="020B0503020204020204" pitchFamily="34" charset="-122"/>
            </a:endParaRPr>
          </a:p>
        </p:txBody>
      </p:sp>
      <p:sp>
        <p:nvSpPr>
          <p:cNvPr id="23" name="标题 1"/>
          <p:cNvSpPr>
            <a:spLocks noGrp="1"/>
          </p:cNvSpPr>
          <p:nvPr>
            <p:ph type="title"/>
          </p:nvPr>
        </p:nvSpPr>
        <p:spPr>
          <a:xfrm>
            <a:off x="5995907" y="2408517"/>
            <a:ext cx="4039056" cy="508771"/>
          </a:xfrm>
        </p:spPr>
        <p:txBody>
          <a:bodyPr lIns="91440" rIns="91440" rtlCol="0">
            <a:noAutofit/>
          </a:bodyPr>
          <a:lstStyle>
            <a:lvl1pPr>
              <a:defRPr sz="2090" b="1" i="0" spc="150" baseline="0">
                <a:solidFill>
                  <a:schemeClr val="accent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cxnSp>
        <p:nvCxnSpPr>
          <p:cNvPr id="24" name="直接连接符​​(S) 23"/>
          <p:cNvCxnSpPr/>
          <p:nvPr userDrawn="1"/>
        </p:nvCxnSpPr>
        <p:spPr>
          <a:xfrm>
            <a:off x="5995907" y="2917288"/>
            <a:ext cx="3936838"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内容占位符 5"/>
          <p:cNvSpPr>
            <a:spLocks noGrp="1"/>
          </p:cNvSpPr>
          <p:nvPr>
            <p:ph sz="quarter" idx="15"/>
          </p:nvPr>
        </p:nvSpPr>
        <p:spPr>
          <a:xfrm>
            <a:off x="5995594" y="2917753"/>
            <a:ext cx="4039055" cy="2621688"/>
          </a:xfrm>
        </p:spPr>
        <p:txBody>
          <a:bodyPr rtlCol="0"/>
          <a:lstStyle>
            <a:lvl1pPr marL="0" indent="0">
              <a:buNone/>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pic>
        <p:nvPicPr>
          <p:cNvPr id="10" name="图片 9" descr="jc-ppt-25"/>
          <p:cNvPicPr>
            <a:picLocks noChangeAspect="1"/>
          </p:cNvPicPr>
          <p:nvPr userDrawn="1"/>
        </p:nvPicPr>
        <p:blipFill>
          <a:blip r:embed="rId2"/>
          <a:stretch>
            <a:fillRect/>
          </a:stretch>
        </p:blipFill>
        <p:spPr>
          <a:xfrm>
            <a:off x="-4293" y="4777752"/>
            <a:ext cx="10809935" cy="1199924"/>
          </a:xfrm>
          <a:prstGeom prst="rect">
            <a:avLst/>
          </a:prstGeom>
        </p:spPr>
      </p:pic>
      <p:sp>
        <p:nvSpPr>
          <p:cNvPr id="12" name="文本占位符 11"/>
          <p:cNvSpPr>
            <a:spLocks noGrp="1"/>
          </p:cNvSpPr>
          <p:nvPr>
            <p:ph type="body" idx="1"/>
          </p:nvPr>
        </p:nvSpPr>
        <p:spPr>
          <a:xfrm>
            <a:off x="396051" y="1225645"/>
            <a:ext cx="4141966" cy="418337"/>
          </a:xfrm>
        </p:spPr>
        <p:txBody>
          <a:bodyPr anchor="ctr" anchorCtr="0"/>
          <a:lstStyle>
            <a:lvl1pPr marL="0" indent="0">
              <a:lnSpc>
                <a:spcPct val="100000"/>
              </a:lnSpc>
              <a:buNone/>
              <a:defRPr sz="1400" b="1">
                <a:solidFill>
                  <a:srgbClr val="EB9C2C"/>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14" name="文本占位符 13"/>
          <p:cNvSpPr>
            <a:spLocks noGrp="1"/>
          </p:cNvSpPr>
          <p:nvPr>
            <p:ph type="body" idx="13"/>
          </p:nvPr>
        </p:nvSpPr>
        <p:spPr>
          <a:xfrm>
            <a:off x="5183899" y="1225644"/>
            <a:ext cx="5221402" cy="418386"/>
          </a:xfrm>
        </p:spPr>
        <p:txBody>
          <a:bodyPr anchor="ctr" anchorCtr="0"/>
          <a:lstStyle>
            <a:lvl1pPr marL="0" indent="0">
              <a:lnSpc>
                <a:spcPct val="100000"/>
              </a:lnSpc>
              <a:buNone/>
              <a:defRPr sz="1400" b="1">
                <a:solidFill>
                  <a:srgbClr val="EB9C2C"/>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25" name="标题 24"/>
          <p:cNvSpPr>
            <a:spLocks noGrp="1"/>
          </p:cNvSpPr>
          <p:nvPr>
            <p:ph type="ctrTitle" hasCustomPrompt="1"/>
          </p:nvPr>
        </p:nvSpPr>
        <p:spPr>
          <a:xfrm>
            <a:off x="396053" y="480369"/>
            <a:ext cx="10009250" cy="550469"/>
          </a:xfrm>
        </p:spPr>
        <p:txBody>
          <a:bodyPr anchor="ctr" anchorCtr="0">
            <a:noAutofit/>
          </a:bodyPr>
          <a:lstStyle>
            <a:lvl1pPr algn="l">
              <a:lnSpc>
                <a:spcPct val="100000"/>
              </a:lnSpc>
              <a:defRPr sz="2800" b="1">
                <a:solidFill>
                  <a:srgbClr val="005CAB"/>
                </a:solidFill>
              </a:defRPr>
            </a:lvl1pPr>
          </a:lstStyle>
          <a:p>
            <a:r>
              <a:rPr lang="zh-CN" altLang="en-US" dirty="0"/>
              <a:t>单击此处编辑标题</a:t>
            </a:r>
            <a:endParaRPr lang="zh-CN" altLang="en-US" dirty="0"/>
          </a:p>
        </p:txBody>
      </p:sp>
      <p:sp>
        <p:nvSpPr>
          <p:cNvPr id="3" name="文本占位符 2"/>
          <p:cNvSpPr>
            <a:spLocks noGrp="1"/>
          </p:cNvSpPr>
          <p:nvPr>
            <p:ph type="body" idx="24"/>
          </p:nvPr>
        </p:nvSpPr>
        <p:spPr>
          <a:xfrm>
            <a:off x="396051" y="1699370"/>
            <a:ext cx="4141966" cy="988040"/>
          </a:xfrm>
        </p:spPr>
        <p:txBody>
          <a:bodyPr anchor="t" anchorCtr="0"/>
          <a:lstStyle>
            <a:lvl1pPr marL="0" indent="0">
              <a:lnSpc>
                <a:spcPct val="100000"/>
              </a:lnSpc>
              <a:buNone/>
              <a:defRPr sz="1200" b="0">
                <a:solidFill>
                  <a:schemeClr val="tx1"/>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sym typeface="+mn-ea"/>
              </a:rPr>
              <a:t>单击此处编辑母版文本样式</a:t>
            </a:r>
            <a:endParaRPr lang="zh-CN" altLang="en-US"/>
          </a:p>
        </p:txBody>
      </p:sp>
      <p:sp>
        <p:nvSpPr>
          <p:cNvPr id="4" name="图片占位符 3"/>
          <p:cNvSpPr>
            <a:spLocks noGrp="1"/>
          </p:cNvSpPr>
          <p:nvPr>
            <p:ph type="pic" idx="25"/>
          </p:nvPr>
        </p:nvSpPr>
        <p:spPr>
          <a:xfrm>
            <a:off x="396051" y="2747916"/>
            <a:ext cx="4142768" cy="2262382"/>
          </a:xfrm>
          <a:prstGeom prst="rect">
            <a:avLst/>
          </a:prstGeom>
        </p:spPr>
        <p:txBody>
          <a:bodyPr/>
          <a:lstStyle>
            <a:lvl1pPr marL="0" indent="0">
              <a:buNone/>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文本占位符 1"/>
          <p:cNvSpPr>
            <a:spLocks noGrp="1"/>
          </p:cNvSpPr>
          <p:nvPr>
            <p:ph type="body" idx="26"/>
          </p:nvPr>
        </p:nvSpPr>
        <p:spPr>
          <a:xfrm>
            <a:off x="5183899" y="1699370"/>
            <a:ext cx="5221402" cy="988040"/>
          </a:xfrm>
        </p:spPr>
        <p:txBody>
          <a:bodyPr anchor="t" anchorCtr="0"/>
          <a:lstStyle>
            <a:lvl1pPr marL="0" indent="0">
              <a:lnSpc>
                <a:spcPct val="100000"/>
              </a:lnSpc>
              <a:buNone/>
              <a:defRPr sz="1200" b="0">
                <a:solidFill>
                  <a:schemeClr val="tx1"/>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sym typeface="+mn-ea"/>
              </a:rPr>
              <a:t>单击此处编辑母版文本样式</a:t>
            </a:r>
            <a:endParaRPr lang="zh-CN" altLang="en-US"/>
          </a:p>
        </p:txBody>
      </p:sp>
      <p:sp>
        <p:nvSpPr>
          <p:cNvPr id="5" name="图片占位符 4"/>
          <p:cNvSpPr>
            <a:spLocks noGrp="1"/>
          </p:cNvSpPr>
          <p:nvPr>
            <p:ph type="pic" idx="27"/>
          </p:nvPr>
        </p:nvSpPr>
        <p:spPr>
          <a:xfrm>
            <a:off x="5183900" y="2751605"/>
            <a:ext cx="3041630" cy="2262382"/>
          </a:xfrm>
          <a:prstGeom prst="rect">
            <a:avLst/>
          </a:prstGeom>
        </p:spPr>
        <p:txBody>
          <a:bodyPr/>
          <a:lstStyle>
            <a:lvl1pPr marL="0" indent="0">
              <a:buNone/>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6" name="图片占位符 5"/>
          <p:cNvSpPr>
            <a:spLocks noGrp="1"/>
          </p:cNvSpPr>
          <p:nvPr>
            <p:ph type="pic" idx="28"/>
          </p:nvPr>
        </p:nvSpPr>
        <p:spPr>
          <a:xfrm>
            <a:off x="8428056" y="2751605"/>
            <a:ext cx="1977247" cy="2262382"/>
          </a:xfrm>
          <a:prstGeom prst="rect">
            <a:avLst/>
          </a:prstGeom>
        </p:spPr>
        <p:txBody>
          <a:bodyPr/>
          <a:lstStyle>
            <a:lvl1pPr marL="0" indent="0">
              <a:buNone/>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descr="jc-ppt-24"/>
          <p:cNvPicPr>
            <a:picLocks noChangeAspect="1"/>
          </p:cNvPicPr>
          <p:nvPr userDrawn="1"/>
        </p:nvPicPr>
        <p:blipFill>
          <a:blip r:embed="rId2"/>
          <a:stretch>
            <a:fillRect/>
          </a:stretch>
        </p:blipFill>
        <p:spPr>
          <a:xfrm>
            <a:off x="3" y="2"/>
            <a:ext cx="10809935" cy="5288588"/>
          </a:xfrm>
          <a:prstGeom prst="rect">
            <a:avLst/>
          </a:prstGeom>
        </p:spPr>
      </p:pic>
      <p:pic>
        <p:nvPicPr>
          <p:cNvPr id="16" name="图片 15" descr="微信图片_20180713153809"/>
          <p:cNvPicPr>
            <a:picLocks noChangeAspect="1"/>
          </p:cNvPicPr>
          <p:nvPr userDrawn="1"/>
        </p:nvPicPr>
        <p:blipFill>
          <a:blip r:embed="rId3" cstate="print"/>
          <a:stretch>
            <a:fillRect/>
          </a:stretch>
        </p:blipFill>
        <p:spPr>
          <a:xfrm>
            <a:off x="813102" y="3685043"/>
            <a:ext cx="2131016" cy="1029362"/>
          </a:xfrm>
          <a:prstGeom prst="rect">
            <a:avLst/>
          </a:prstGeom>
        </p:spPr>
      </p:pic>
      <p:sp>
        <p:nvSpPr>
          <p:cNvPr id="11" name="标题 10"/>
          <p:cNvSpPr>
            <a:spLocks noGrp="1"/>
          </p:cNvSpPr>
          <p:nvPr>
            <p:ph type="ctrTitle" hasCustomPrompt="1"/>
          </p:nvPr>
        </p:nvSpPr>
        <p:spPr>
          <a:xfrm>
            <a:off x="706590" y="1852116"/>
            <a:ext cx="8670334" cy="844888"/>
          </a:xfrm>
        </p:spPr>
        <p:txBody>
          <a:bodyPr anchor="ctr" anchorCtr="0">
            <a:noAutofit/>
          </a:bodyPr>
          <a:lstStyle>
            <a:lvl1pPr algn="l">
              <a:lnSpc>
                <a:spcPct val="100000"/>
              </a:lnSpc>
              <a:defRPr sz="3600" b="1">
                <a:solidFill>
                  <a:schemeClr val="bg1"/>
                </a:solidFill>
              </a:defRPr>
            </a:lvl1pPr>
          </a:lstStyle>
          <a:p>
            <a:r>
              <a:rPr lang="zh-CN" altLang="en-US" dirty="0">
                <a:sym typeface="+mn-ea"/>
              </a:rPr>
              <a:t>单击此处编辑结语（THANKS!)</a:t>
            </a:r>
            <a:endParaRPr lang="zh-CN" altLang="en-US" dirty="0"/>
          </a:p>
        </p:txBody>
      </p:sp>
      <p:pic>
        <p:nvPicPr>
          <p:cNvPr id="2" name="图片 1"/>
          <p:cNvPicPr>
            <a:picLocks noChangeAspect="1"/>
          </p:cNvPicPr>
          <p:nvPr userDrawn="1"/>
        </p:nvPicPr>
        <p:blipFill>
          <a:blip r:embed="rId4"/>
          <a:stretch>
            <a:fillRect/>
          </a:stretch>
        </p:blipFill>
        <p:spPr>
          <a:xfrm>
            <a:off x="347252" y="212766"/>
            <a:ext cx="1713124" cy="475529"/>
          </a:xfrm>
          <a:prstGeom prst="rect">
            <a:avLst/>
          </a:prstGeom>
        </p:spPr>
      </p:pic>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10" name="灯片编号占位符 9"/>
          <p:cNvSpPr>
            <a:spLocks noGrp="1"/>
          </p:cNvSpPr>
          <p:nvPr>
            <p:ph type="sldNum" sz="quarter" idx="12"/>
          </p:nvPr>
        </p:nvSpPr>
        <p:spPr/>
        <p:txBody>
          <a:bodyPr/>
          <a:lstStyle/>
          <a:p>
            <a:fld id="{7D9BB5D0-35E4-459D-AEF3-FE4D7C45CC19}" type="slidenum">
              <a:rPr lang="zh-CN" altLang="en-US" smtClean="0"/>
            </a:fld>
            <a:endParaRPr lang="zh-CN" altLang="en-US" dirty="0"/>
          </a:p>
        </p:txBody>
      </p:sp>
      <p:pic>
        <p:nvPicPr>
          <p:cNvPr id="5" name="图片 4" descr="jc-ppt-25"/>
          <p:cNvPicPr>
            <a:picLocks noChangeAspect="1"/>
          </p:cNvPicPr>
          <p:nvPr userDrawn="1"/>
        </p:nvPicPr>
        <p:blipFill>
          <a:blip r:embed="rId2"/>
          <a:stretch>
            <a:fillRect/>
          </a:stretch>
        </p:blipFill>
        <p:spPr>
          <a:xfrm>
            <a:off x="-4293" y="4777752"/>
            <a:ext cx="10809935" cy="1199924"/>
          </a:xfrm>
          <a:prstGeom prst="rect">
            <a:avLst/>
          </a:prstGeom>
        </p:spPr>
      </p:pic>
      <p:sp>
        <p:nvSpPr>
          <p:cNvPr id="6" name="文本占位符 11"/>
          <p:cNvSpPr>
            <a:spLocks noGrp="1"/>
          </p:cNvSpPr>
          <p:nvPr>
            <p:ph type="body" idx="1"/>
          </p:nvPr>
        </p:nvSpPr>
        <p:spPr>
          <a:xfrm>
            <a:off x="396049" y="1225645"/>
            <a:ext cx="3214902" cy="418337"/>
          </a:xfrm>
        </p:spPr>
        <p:txBody>
          <a:bodyPr anchor="ctr" anchorCtr="0"/>
          <a:lstStyle>
            <a:lvl1pPr marL="0" indent="0">
              <a:lnSpc>
                <a:spcPct val="100000"/>
              </a:lnSpc>
              <a:buNone/>
              <a:defRPr sz="1400" b="1">
                <a:solidFill>
                  <a:srgbClr val="EB9C2C"/>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7" name="内容占位符 12"/>
          <p:cNvSpPr>
            <a:spLocks noGrp="1"/>
          </p:cNvSpPr>
          <p:nvPr>
            <p:ph sz="half" idx="2"/>
          </p:nvPr>
        </p:nvSpPr>
        <p:spPr>
          <a:xfrm>
            <a:off x="396049" y="1699371"/>
            <a:ext cx="3214902" cy="3408330"/>
          </a:xfrm>
        </p:spPr>
        <p:txBody>
          <a:bodyPr/>
          <a:lstStyle>
            <a:lvl1pPr marL="0" indent="0">
              <a:buNone/>
              <a:defRPr sz="1200"/>
            </a:lvl1pPr>
            <a:lvl2pPr marL="457200" indent="0">
              <a:buNone/>
              <a:defRPr sz="1000"/>
            </a:lvl2pPr>
            <a:lvl3pPr marL="914400" indent="0">
              <a:buNone/>
              <a:defRPr sz="900"/>
            </a:lvl3pPr>
            <a:lvl4pPr marL="1371600" indent="0">
              <a:buNone/>
              <a:defRPr sz="900"/>
            </a:lvl4pPr>
            <a:lvl5pPr>
              <a:defRPr sz="400"/>
            </a:lvl5pPr>
          </a:lstStyle>
          <a:p>
            <a:pPr lvl="0"/>
            <a:r>
              <a:rPr lang="zh-CN" altLang="en-US"/>
              <a:t>单击此处编辑母版文本样式</a:t>
            </a:r>
            <a:endParaRPr lang="zh-CN" altLang="en-US"/>
          </a:p>
        </p:txBody>
      </p:sp>
      <p:sp>
        <p:nvSpPr>
          <p:cNvPr id="11" name="文本占位符 13"/>
          <p:cNvSpPr>
            <a:spLocks noGrp="1"/>
          </p:cNvSpPr>
          <p:nvPr>
            <p:ph type="body" idx="13"/>
          </p:nvPr>
        </p:nvSpPr>
        <p:spPr>
          <a:xfrm>
            <a:off x="3793225" y="1225645"/>
            <a:ext cx="3214902" cy="418337"/>
          </a:xfrm>
        </p:spPr>
        <p:txBody>
          <a:bodyPr anchor="ctr" anchorCtr="0"/>
          <a:lstStyle>
            <a:lvl1pPr marL="0" indent="0">
              <a:lnSpc>
                <a:spcPct val="100000"/>
              </a:lnSpc>
              <a:buNone/>
              <a:defRPr sz="1400" b="1">
                <a:solidFill>
                  <a:srgbClr val="EB9C2C"/>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12" name="内容占位符 14"/>
          <p:cNvSpPr>
            <a:spLocks noGrp="1"/>
          </p:cNvSpPr>
          <p:nvPr>
            <p:ph sz="half" idx="14"/>
          </p:nvPr>
        </p:nvSpPr>
        <p:spPr>
          <a:xfrm>
            <a:off x="3793225" y="1699371"/>
            <a:ext cx="3214902" cy="3408330"/>
          </a:xfrm>
        </p:spPr>
        <p:txBody>
          <a:bodyPr/>
          <a:lstStyle>
            <a:lvl1pPr marL="0" indent="0">
              <a:buNone/>
              <a:defRPr sz="1200"/>
            </a:lvl1pPr>
            <a:lvl2pPr marL="457200" indent="0">
              <a:buNone/>
              <a:defRPr sz="1000"/>
            </a:lvl2pPr>
            <a:lvl3pPr>
              <a:defRPr sz="900"/>
            </a:lvl3pPr>
            <a:lvl4pPr>
              <a:defRPr sz="900"/>
            </a:lvl4pPr>
            <a:lvl5pPr>
              <a:defRPr sz="400"/>
            </a:lvl5pPr>
          </a:lstStyle>
          <a:p>
            <a:pPr lvl="0"/>
            <a:r>
              <a:rPr lang="zh-CN" altLang="en-US"/>
              <a:t>单击此处编辑母版文本样式</a:t>
            </a:r>
            <a:endParaRPr lang="zh-CN" altLang="en-US"/>
          </a:p>
        </p:txBody>
      </p:sp>
      <p:sp>
        <p:nvSpPr>
          <p:cNvPr id="13" name="文本占位符 17"/>
          <p:cNvSpPr>
            <a:spLocks noGrp="1"/>
          </p:cNvSpPr>
          <p:nvPr>
            <p:ph type="body" idx="15"/>
          </p:nvPr>
        </p:nvSpPr>
        <p:spPr>
          <a:xfrm>
            <a:off x="7190400" y="1225645"/>
            <a:ext cx="3214902" cy="418337"/>
          </a:xfrm>
        </p:spPr>
        <p:txBody>
          <a:bodyPr anchor="ctr" anchorCtr="0"/>
          <a:lstStyle>
            <a:lvl1pPr marL="0" indent="0">
              <a:lnSpc>
                <a:spcPct val="100000"/>
              </a:lnSpc>
              <a:buNone/>
              <a:defRPr sz="1400" b="1">
                <a:solidFill>
                  <a:srgbClr val="EB9C2C"/>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14" name="内容占位符 18"/>
          <p:cNvSpPr>
            <a:spLocks noGrp="1"/>
          </p:cNvSpPr>
          <p:nvPr>
            <p:ph sz="half" idx="16"/>
          </p:nvPr>
        </p:nvSpPr>
        <p:spPr>
          <a:xfrm>
            <a:off x="7190400" y="1699371"/>
            <a:ext cx="3214902" cy="3408330"/>
          </a:xfrm>
        </p:spPr>
        <p:txBody>
          <a:bodyPr/>
          <a:lstStyle>
            <a:lvl1pPr marL="0" indent="0">
              <a:buNone/>
              <a:defRPr sz="1200"/>
            </a:lvl1pPr>
            <a:lvl2pPr marL="457200" indent="0">
              <a:buNone/>
              <a:defRPr sz="1000"/>
            </a:lvl2pPr>
            <a:lvl3pPr marL="914400" indent="0">
              <a:buNone/>
              <a:defRPr sz="900"/>
            </a:lvl3pPr>
            <a:lvl4pPr marL="1371600" indent="0">
              <a:buNone/>
              <a:defRPr sz="900"/>
            </a:lvl4pPr>
            <a:lvl5pPr>
              <a:defRPr sz="400"/>
            </a:lvl5pPr>
          </a:lstStyle>
          <a:p>
            <a:pPr lvl="0"/>
            <a:r>
              <a:rPr lang="zh-CN" altLang="en-US"/>
              <a:t>单击此处编辑母版文本样式</a:t>
            </a:r>
            <a:endParaRPr lang="zh-CN" altLang="en-US"/>
          </a:p>
        </p:txBody>
      </p:sp>
      <p:cxnSp>
        <p:nvCxnSpPr>
          <p:cNvPr id="15" name="直接连接符 14"/>
          <p:cNvCxnSpPr/>
          <p:nvPr userDrawn="1"/>
        </p:nvCxnSpPr>
        <p:spPr bwMode="auto">
          <a:xfrm>
            <a:off x="0" y="933942"/>
            <a:ext cx="10801350"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Picture 3" descr="C:\Users\miro.wu\Desktop\公司介绍111.png"/>
          <p:cNvPicPr>
            <a:picLocks noChangeAspect="1" noChangeArrowheads="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129" y="933965"/>
            <a:ext cx="10565098" cy="4325209"/>
          </a:xfrm>
          <a:prstGeom prst="rect">
            <a:avLst/>
          </a:prstGeom>
          <a:noFill/>
        </p:spPr>
      </p:pic>
      <p:sp>
        <p:nvSpPr>
          <p:cNvPr id="4" name="标题 8"/>
          <p:cNvSpPr>
            <a:spLocks noGrp="1"/>
          </p:cNvSpPr>
          <p:nvPr>
            <p:ph type="title" hasCustomPrompt="1"/>
          </p:nvPr>
        </p:nvSpPr>
        <p:spPr>
          <a:xfrm>
            <a:off x="995986" y="161235"/>
            <a:ext cx="7808489" cy="348846"/>
          </a:xfrm>
          <a:prstGeom prst="rect">
            <a:avLst/>
          </a:prstGeom>
        </p:spPr>
        <p:txBody>
          <a:bodyPr anchor="ctr">
            <a:normAutofit/>
          </a:bodyPr>
          <a:lstStyle>
            <a:lvl1pPr algn="l">
              <a:defRPr sz="2090" b="0">
                <a:solidFill>
                  <a:srgbClr val="0054A6"/>
                </a:solidFill>
              </a:defRPr>
            </a:lvl1pPr>
          </a:lstStyle>
          <a:p>
            <a:r>
              <a:rPr kumimoji="1" lang="zh-CN" altLang="en-US" dirty="0"/>
              <a:t>单击添加标题内容</a:t>
            </a:r>
            <a:endParaRPr kumimoji="1" lang="zh-CN" altLang="en-US" dirty="0"/>
          </a:p>
        </p:txBody>
      </p:sp>
      <p:sp>
        <p:nvSpPr>
          <p:cNvPr id="5" name="矩形 4"/>
          <p:cNvSpPr/>
          <p:nvPr userDrawn="1"/>
        </p:nvSpPr>
        <p:spPr>
          <a:xfrm>
            <a:off x="244318" y="161236"/>
            <a:ext cx="421124" cy="414275"/>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9651" tIns="39825" rIns="79651" bIns="39825" rtlCol="0" anchor="ctr"/>
          <a:lstStyle/>
          <a:p>
            <a:pPr algn="ctr"/>
            <a:endParaRPr lang="zh-CN" altLang="en-US" sz="1570"/>
          </a:p>
        </p:txBody>
      </p:sp>
      <p:sp>
        <p:nvSpPr>
          <p:cNvPr id="6" name="矩形 5"/>
          <p:cNvSpPr/>
          <p:nvPr userDrawn="1"/>
        </p:nvSpPr>
        <p:spPr>
          <a:xfrm>
            <a:off x="440414" y="426878"/>
            <a:ext cx="302182" cy="297265"/>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9651" tIns="39825" rIns="79651" bIns="39825" rtlCol="0" anchor="ctr"/>
          <a:lstStyle/>
          <a:p>
            <a:pPr algn="ctr"/>
            <a:endParaRPr lang="zh-CN" altLang="en-US" sz="1570"/>
          </a:p>
        </p:txBody>
      </p:sp>
      <p:sp>
        <p:nvSpPr>
          <p:cNvPr id="14" name="日期占位符 2"/>
          <p:cNvSpPr>
            <a:spLocks noGrp="1"/>
          </p:cNvSpPr>
          <p:nvPr>
            <p:ph type="dt" sz="half" idx="10"/>
          </p:nvPr>
        </p:nvSpPr>
        <p:spPr>
          <a:xfrm>
            <a:off x="4761049" y="5683059"/>
            <a:ext cx="1230156" cy="179867"/>
          </a:xfrm>
          <a:prstGeom prst="rect">
            <a:avLst/>
          </a:prstGeom>
        </p:spPr>
        <p:txBody>
          <a:bodyPr anchor="ctr"/>
          <a:lstStyle/>
          <a:p>
            <a:pPr algn="ctr" defTabSz="796925">
              <a:defRPr/>
            </a:pPr>
            <a:fld id="{E287C855-6C3B-4285-A020-81A0C00DCC17}" type="datetime1">
              <a:rPr lang="zh-CN" altLang="en-US" sz="870" smtClean="0">
                <a:solidFill>
                  <a:srgbClr val="000000">
                    <a:lumMod val="50000"/>
                    <a:lumOff val="50000"/>
                  </a:srgbClr>
                </a:solidFill>
              </a:rPr>
            </a:fld>
            <a:endParaRPr lang="zh-CN" altLang="en-US" sz="870">
              <a:solidFill>
                <a:srgbClr val="000000">
                  <a:lumMod val="50000"/>
                  <a:lumOff val="50000"/>
                </a:srgbClr>
              </a:solidFill>
            </a:endParaRPr>
          </a:p>
        </p:txBody>
      </p:sp>
      <p:sp>
        <p:nvSpPr>
          <p:cNvPr id="15" name="页脚占位符 3"/>
          <p:cNvSpPr>
            <a:spLocks noGrp="1"/>
          </p:cNvSpPr>
          <p:nvPr>
            <p:ph type="ftr" sz="quarter" idx="11"/>
          </p:nvPr>
        </p:nvSpPr>
        <p:spPr>
          <a:xfrm>
            <a:off x="568963" y="5683059"/>
            <a:ext cx="3667959" cy="179867"/>
          </a:xfrm>
          <a:prstGeom prst="rect">
            <a:avLst/>
          </a:prstGeom>
        </p:spPr>
        <p:txBody>
          <a:bodyPr anchor="ctr"/>
          <a:lstStyle/>
          <a:p>
            <a:pPr defTabSz="796925">
              <a:defRPr/>
            </a:pPr>
            <a:r>
              <a:rPr lang="en-US" altLang="zh-CN" sz="870">
                <a:solidFill>
                  <a:srgbClr val="000000">
                    <a:lumMod val="50000"/>
                    <a:lumOff val="50000"/>
                  </a:srgbClr>
                </a:solidFill>
              </a:rPr>
              <a:t>Jason </a:t>
            </a:r>
            <a:r>
              <a:rPr lang="zh-CN" altLang="en-US" sz="870">
                <a:solidFill>
                  <a:srgbClr val="000000">
                    <a:lumMod val="50000"/>
                    <a:lumOff val="50000"/>
                  </a:srgbClr>
                </a:solidFill>
              </a:rPr>
              <a:t>朱竞</a:t>
            </a:r>
            <a:endParaRPr lang="zh-CN" altLang="en-US" sz="870" dirty="0">
              <a:solidFill>
                <a:srgbClr val="000000">
                  <a:lumMod val="50000"/>
                  <a:lumOff val="50000"/>
                </a:srgbClr>
              </a:solidFill>
            </a:endParaRPr>
          </a:p>
        </p:txBody>
      </p:sp>
      <p:sp>
        <p:nvSpPr>
          <p:cNvPr id="16" name="灯片编号占位符 4"/>
          <p:cNvSpPr>
            <a:spLocks noGrp="1"/>
          </p:cNvSpPr>
          <p:nvPr>
            <p:ph type="sldNum" sz="quarter" idx="12"/>
          </p:nvPr>
        </p:nvSpPr>
        <p:spPr>
          <a:xfrm>
            <a:off x="7603904" y="5683059"/>
            <a:ext cx="2577979" cy="179867"/>
          </a:xfrm>
          <a:prstGeom prst="rect">
            <a:avLst/>
          </a:prstGeom>
        </p:spPr>
        <p:txBody>
          <a:bodyPr anchor="ctr"/>
          <a:lstStyle/>
          <a:p>
            <a:pPr algn="r">
              <a:defRPr/>
            </a:pPr>
            <a:fld id="{5DD3DB80-B894-403A-B48E-6FDC1A72010E}" type="slidenum">
              <a:rPr lang="zh-CN" altLang="en-US" sz="870" smtClean="0">
                <a:solidFill>
                  <a:srgbClr val="000000">
                    <a:lumMod val="50000"/>
                    <a:lumOff val="50000"/>
                  </a:srgbClr>
                </a:solidFill>
              </a:rPr>
            </a:fld>
            <a:r>
              <a:rPr lang="zh-CN" altLang="en-US" sz="870" dirty="0">
                <a:solidFill>
                  <a:srgbClr val="000000">
                    <a:lumMod val="50000"/>
                    <a:lumOff val="50000"/>
                  </a:srgbClr>
                </a:solidFill>
              </a:rPr>
              <a:t> </a:t>
            </a:r>
            <a:r>
              <a:rPr lang="en-US" altLang="zh-CN" sz="870" dirty="0">
                <a:solidFill>
                  <a:srgbClr val="000000">
                    <a:lumMod val="50000"/>
                    <a:lumOff val="50000"/>
                  </a:srgbClr>
                </a:solidFill>
              </a:rPr>
              <a:t>/ 86 </a:t>
            </a:r>
            <a:endParaRPr lang="zh-CN" altLang="en-US" sz="870" dirty="0">
              <a:solidFill>
                <a:srgbClr val="000000">
                  <a:lumMod val="50000"/>
                  <a:lumOff val="50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3" name="Picture 3" descr="C:\Users\miro.wu\Desktop\公司介绍111.png"/>
          <p:cNvPicPr>
            <a:picLocks noChangeAspect="1" noChangeArrowheads="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129" y="933965"/>
            <a:ext cx="10565098" cy="4325209"/>
          </a:xfrm>
          <a:prstGeom prst="rect">
            <a:avLst/>
          </a:prstGeom>
          <a:noFill/>
        </p:spPr>
      </p:pic>
      <p:sp>
        <p:nvSpPr>
          <p:cNvPr id="8" name="日期占位符 2"/>
          <p:cNvSpPr>
            <a:spLocks noGrp="1"/>
          </p:cNvSpPr>
          <p:nvPr>
            <p:ph type="dt" sz="half" idx="10"/>
          </p:nvPr>
        </p:nvSpPr>
        <p:spPr>
          <a:xfrm>
            <a:off x="4761049" y="5683059"/>
            <a:ext cx="1230156" cy="179867"/>
          </a:xfrm>
          <a:prstGeom prst="rect">
            <a:avLst/>
          </a:prstGeom>
        </p:spPr>
        <p:txBody>
          <a:bodyPr anchor="ctr"/>
          <a:lstStyle/>
          <a:p>
            <a:pPr algn="ctr" defTabSz="796925">
              <a:defRPr/>
            </a:pPr>
            <a:fld id="{83F54B82-9DBD-4305-9FAF-709BA4629185}" type="datetime1">
              <a:rPr lang="zh-CN" altLang="en-US" sz="870" smtClean="0">
                <a:solidFill>
                  <a:srgbClr val="000000">
                    <a:lumMod val="50000"/>
                    <a:lumOff val="50000"/>
                  </a:srgbClr>
                </a:solidFill>
              </a:rPr>
            </a:fld>
            <a:endParaRPr lang="zh-CN" altLang="en-US" sz="870">
              <a:solidFill>
                <a:srgbClr val="000000">
                  <a:lumMod val="50000"/>
                  <a:lumOff val="50000"/>
                </a:srgbClr>
              </a:solidFill>
            </a:endParaRPr>
          </a:p>
        </p:txBody>
      </p:sp>
      <p:sp>
        <p:nvSpPr>
          <p:cNvPr id="9" name="页脚占位符 3"/>
          <p:cNvSpPr>
            <a:spLocks noGrp="1"/>
          </p:cNvSpPr>
          <p:nvPr>
            <p:ph type="ftr" sz="quarter" idx="11"/>
          </p:nvPr>
        </p:nvSpPr>
        <p:spPr>
          <a:xfrm>
            <a:off x="568963" y="5683059"/>
            <a:ext cx="3667959" cy="179867"/>
          </a:xfrm>
          <a:prstGeom prst="rect">
            <a:avLst/>
          </a:prstGeom>
        </p:spPr>
        <p:txBody>
          <a:bodyPr anchor="ctr"/>
          <a:lstStyle/>
          <a:p>
            <a:pPr defTabSz="796925">
              <a:defRPr/>
            </a:pPr>
            <a:r>
              <a:rPr lang="en-US" altLang="zh-CN" sz="870">
                <a:solidFill>
                  <a:srgbClr val="000000">
                    <a:lumMod val="50000"/>
                    <a:lumOff val="50000"/>
                  </a:srgbClr>
                </a:solidFill>
              </a:rPr>
              <a:t>Jason </a:t>
            </a:r>
            <a:r>
              <a:rPr lang="zh-CN" altLang="en-US" sz="870">
                <a:solidFill>
                  <a:srgbClr val="000000">
                    <a:lumMod val="50000"/>
                    <a:lumOff val="50000"/>
                  </a:srgbClr>
                </a:solidFill>
              </a:rPr>
              <a:t>朱竞</a:t>
            </a:r>
            <a:endParaRPr lang="zh-CN" altLang="en-US" sz="870" dirty="0">
              <a:solidFill>
                <a:srgbClr val="000000">
                  <a:lumMod val="50000"/>
                  <a:lumOff val="50000"/>
                </a:srgbClr>
              </a:solidFill>
            </a:endParaRPr>
          </a:p>
        </p:txBody>
      </p:sp>
      <p:sp>
        <p:nvSpPr>
          <p:cNvPr id="10" name="灯片编号占位符 4"/>
          <p:cNvSpPr>
            <a:spLocks noGrp="1"/>
          </p:cNvSpPr>
          <p:nvPr>
            <p:ph type="sldNum" sz="quarter" idx="12"/>
          </p:nvPr>
        </p:nvSpPr>
        <p:spPr>
          <a:xfrm>
            <a:off x="7603904" y="5683059"/>
            <a:ext cx="2577979" cy="179867"/>
          </a:xfrm>
          <a:prstGeom prst="rect">
            <a:avLst/>
          </a:prstGeom>
        </p:spPr>
        <p:txBody>
          <a:bodyPr anchor="ctr"/>
          <a:lstStyle/>
          <a:p>
            <a:pPr algn="r">
              <a:defRPr/>
            </a:pPr>
            <a:fld id="{5DD3DB80-B894-403A-B48E-6FDC1A72010E}" type="slidenum">
              <a:rPr lang="zh-CN" altLang="en-US" sz="870" smtClean="0">
                <a:solidFill>
                  <a:srgbClr val="000000">
                    <a:lumMod val="50000"/>
                    <a:lumOff val="50000"/>
                  </a:srgbClr>
                </a:solidFill>
              </a:rPr>
            </a:fld>
            <a:r>
              <a:rPr lang="zh-CN" altLang="en-US" sz="870" dirty="0">
                <a:solidFill>
                  <a:srgbClr val="000000">
                    <a:lumMod val="50000"/>
                    <a:lumOff val="50000"/>
                  </a:srgbClr>
                </a:solidFill>
              </a:rPr>
              <a:t> </a:t>
            </a:r>
            <a:r>
              <a:rPr lang="en-US" altLang="zh-CN" sz="870" dirty="0">
                <a:solidFill>
                  <a:srgbClr val="000000">
                    <a:lumMod val="50000"/>
                    <a:lumOff val="50000"/>
                  </a:srgbClr>
                </a:solidFill>
              </a:rPr>
              <a:t>/ 86 </a:t>
            </a:r>
            <a:endParaRPr lang="zh-CN" altLang="en-US" sz="870" dirty="0">
              <a:solidFill>
                <a:srgbClr val="000000">
                  <a:lumMod val="50000"/>
                  <a:lumOff val="50000"/>
                </a:srgbClr>
              </a:solidFill>
            </a:endParaRPr>
          </a:p>
        </p:txBody>
      </p:sp>
      <p:sp>
        <p:nvSpPr>
          <p:cNvPr id="14" name="标题 8"/>
          <p:cNvSpPr>
            <a:spLocks noGrp="1"/>
          </p:cNvSpPr>
          <p:nvPr>
            <p:ph type="title" hasCustomPrompt="1"/>
          </p:nvPr>
        </p:nvSpPr>
        <p:spPr>
          <a:xfrm>
            <a:off x="995986" y="161235"/>
            <a:ext cx="7808489" cy="348846"/>
          </a:xfrm>
          <a:prstGeom prst="rect">
            <a:avLst/>
          </a:prstGeom>
        </p:spPr>
        <p:txBody>
          <a:bodyPr anchor="ctr">
            <a:normAutofit/>
          </a:bodyPr>
          <a:lstStyle>
            <a:lvl1pPr algn="l">
              <a:defRPr sz="2090" b="0">
                <a:solidFill>
                  <a:srgbClr val="0054A6"/>
                </a:solidFill>
              </a:defRPr>
            </a:lvl1pPr>
          </a:lstStyle>
          <a:p>
            <a:r>
              <a:rPr kumimoji="1" lang="zh-CN" altLang="en-US" dirty="0"/>
              <a:t>单击添加标题内容</a:t>
            </a:r>
            <a:endParaRPr kumimoji="1" lang="zh-CN" altLang="en-US" dirty="0"/>
          </a:p>
        </p:txBody>
      </p:sp>
      <p:sp>
        <p:nvSpPr>
          <p:cNvPr id="15" name="矩形 14"/>
          <p:cNvSpPr/>
          <p:nvPr userDrawn="1"/>
        </p:nvSpPr>
        <p:spPr>
          <a:xfrm>
            <a:off x="244318" y="161236"/>
            <a:ext cx="421124" cy="414275"/>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9651" tIns="39825" rIns="79651" bIns="39825" rtlCol="0" anchor="ctr"/>
          <a:lstStyle/>
          <a:p>
            <a:pPr algn="ctr"/>
            <a:endParaRPr lang="zh-CN" altLang="en-US" sz="1570"/>
          </a:p>
        </p:txBody>
      </p:sp>
      <p:sp>
        <p:nvSpPr>
          <p:cNvPr id="16" name="矩形 15"/>
          <p:cNvSpPr/>
          <p:nvPr userDrawn="1"/>
        </p:nvSpPr>
        <p:spPr>
          <a:xfrm>
            <a:off x="440414" y="426878"/>
            <a:ext cx="302182" cy="297265"/>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79651" tIns="39825" rIns="79651" bIns="39825" rtlCol="0" anchor="ctr"/>
          <a:lstStyle/>
          <a:p>
            <a:pPr algn="ctr"/>
            <a:endParaRPr lang="zh-CN" altLang="en-US" sz="1570"/>
          </a:p>
        </p:txBody>
      </p:sp>
      <p:pic>
        <p:nvPicPr>
          <p:cNvPr id="17" name="图片 19" descr="jc-ppt-15"/>
          <p:cNvPicPr>
            <a:picLocks noChangeAspect="1"/>
          </p:cNvPicPr>
          <p:nvPr userDrawn="1"/>
        </p:nvPicPr>
        <p:blipFill>
          <a:blip r:embed="rId3" cstate="print"/>
          <a:stretch>
            <a:fillRect/>
          </a:stretch>
        </p:blipFill>
        <p:spPr>
          <a:xfrm>
            <a:off x="9212173" y="161235"/>
            <a:ext cx="1471054" cy="355466"/>
          </a:xfrm>
          <a:prstGeom prst="rect">
            <a:avLst/>
          </a:prstGeom>
        </p:spPr>
      </p:pic>
      <p:cxnSp>
        <p:nvCxnSpPr>
          <p:cNvPr id="19" name="直接连接符 18"/>
          <p:cNvCxnSpPr/>
          <p:nvPr userDrawn="1"/>
        </p:nvCxnSpPr>
        <p:spPr>
          <a:xfrm>
            <a:off x="834650" y="559411"/>
            <a:ext cx="824830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内容占位符 22"/>
          <p:cNvSpPr>
            <a:spLocks noGrp="1"/>
          </p:cNvSpPr>
          <p:nvPr>
            <p:ph sz="quarter" idx="13" hasCustomPrompt="1"/>
          </p:nvPr>
        </p:nvSpPr>
        <p:spPr>
          <a:xfrm>
            <a:off x="995986" y="607708"/>
            <a:ext cx="8490592" cy="293022"/>
          </a:xfrm>
          <a:prstGeom prst="rect">
            <a:avLst/>
          </a:prstGeom>
        </p:spPr>
        <p:txBody>
          <a:bodyPr anchor="ctr"/>
          <a:lstStyle>
            <a:lvl1pPr marL="0" marR="0" indent="0" algn="l" defTabSz="796925" rtl="0" eaLnBrk="1" fontAlgn="auto" latinLnBrk="0" hangingPunct="1">
              <a:lnSpc>
                <a:spcPct val="90000"/>
              </a:lnSpc>
              <a:spcBef>
                <a:spcPts val="870"/>
              </a:spcBef>
              <a:spcAft>
                <a:spcPts val="0"/>
              </a:spcAft>
              <a:buClrTx/>
              <a:buSzTx/>
              <a:buFontTx/>
              <a:buNone/>
              <a:defRPr sz="1570">
                <a:solidFill>
                  <a:srgbClr val="0070C0"/>
                </a:solidFill>
              </a:defRPr>
            </a:lvl1pPr>
            <a:lvl2pPr marL="398145" indent="0">
              <a:buFontTx/>
              <a:buNone/>
              <a:defRPr sz="1570"/>
            </a:lvl2pPr>
            <a:lvl3pPr marL="796925" indent="0">
              <a:buFontTx/>
              <a:buNone/>
              <a:defRPr sz="1570"/>
            </a:lvl3pPr>
            <a:lvl4pPr marL="1195070" indent="0">
              <a:buFontTx/>
              <a:buNone/>
              <a:defRPr sz="1570"/>
            </a:lvl4pPr>
            <a:lvl5pPr marL="1593850" indent="0">
              <a:buFontTx/>
              <a:buNone/>
              <a:defRPr sz="1570"/>
            </a:lvl5pPr>
          </a:lstStyle>
          <a:p>
            <a:pPr marL="0" marR="0" lvl="0" indent="0" algn="l" defTabSz="796925" rtl="0" eaLnBrk="1" fontAlgn="auto" latinLnBrk="0" hangingPunct="1">
              <a:lnSpc>
                <a:spcPct val="90000"/>
              </a:lnSpc>
              <a:spcBef>
                <a:spcPts val="870"/>
              </a:spcBef>
              <a:spcAft>
                <a:spcPts val="0"/>
              </a:spcAft>
              <a:buClrTx/>
              <a:buSzTx/>
              <a:buFontTx/>
              <a:buNone/>
              <a:defRPr/>
            </a:pPr>
            <a:r>
              <a:rPr kumimoji="1" lang="zh-CN" altLang="en-US" sz="1570" dirty="0"/>
              <a:t>单击添加标题内容</a:t>
            </a:r>
            <a:endParaRPr kumimoji="1" lang="zh-CN" altLang="en-US" sz="157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534"/>
            <a:ext cx="10801350" cy="599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descr="jc-ppt-25"/>
          <p:cNvPicPr>
            <a:picLocks noChangeAspect="1"/>
          </p:cNvPicPr>
          <p:nvPr userDrawn="1"/>
        </p:nvPicPr>
        <p:blipFill>
          <a:blip r:embed="rId3" cstate="print"/>
          <a:stretch>
            <a:fillRect/>
          </a:stretch>
        </p:blipFill>
        <p:spPr>
          <a:xfrm>
            <a:off x="-4293" y="4777752"/>
            <a:ext cx="10809935" cy="1199924"/>
          </a:xfrm>
          <a:prstGeom prst="rect">
            <a:avLst/>
          </a:prstGeom>
        </p:spPr>
      </p:pic>
      <p:cxnSp>
        <p:nvCxnSpPr>
          <p:cNvPr id="21" name="直接连接符 20"/>
          <p:cNvCxnSpPr/>
          <p:nvPr userDrawn="1"/>
        </p:nvCxnSpPr>
        <p:spPr bwMode="auto">
          <a:xfrm>
            <a:off x="-4293" y="875751"/>
            <a:ext cx="10801350"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22" name="标题 24"/>
          <p:cNvSpPr>
            <a:spLocks noGrp="1"/>
          </p:cNvSpPr>
          <p:nvPr>
            <p:ph type="ctrTitle" hasCustomPrompt="1"/>
          </p:nvPr>
        </p:nvSpPr>
        <p:spPr>
          <a:xfrm>
            <a:off x="42809" y="-16240"/>
            <a:ext cx="12217890" cy="733958"/>
          </a:xfrm>
        </p:spPr>
        <p:txBody>
          <a:bodyPr lIns="115310" tIns="57654" rIns="115310" bIns="57654" anchor="ctr" anchorCtr="0">
            <a:noAutofit/>
          </a:bodyPr>
          <a:lstStyle>
            <a:lvl1pPr algn="l">
              <a:lnSpc>
                <a:spcPct val="100000"/>
              </a:lnSpc>
              <a:defRPr sz="2790" b="1">
                <a:solidFill>
                  <a:srgbClr val="005CAB"/>
                </a:solidFill>
              </a:defRPr>
            </a:lvl1pPr>
          </a:lstStyle>
          <a:p>
            <a:r>
              <a:rPr lang="zh-CN" altLang="en-US" dirty="0"/>
              <a:t>单击此处编辑标题</a:t>
            </a:r>
            <a:endParaRPr lang="zh-CN" altLang="en-US" dirty="0"/>
          </a:p>
        </p:txBody>
      </p:sp>
      <p:sp>
        <p:nvSpPr>
          <p:cNvPr id="16" name="灯片编号占位符 5"/>
          <p:cNvSpPr>
            <a:spLocks noGrp="1"/>
          </p:cNvSpPr>
          <p:nvPr>
            <p:ph type="sldNum" sz="quarter" idx="4"/>
          </p:nvPr>
        </p:nvSpPr>
        <p:spPr>
          <a:xfrm>
            <a:off x="10182523" y="5672926"/>
            <a:ext cx="495062" cy="262690"/>
          </a:xfrm>
          <a:prstGeom prst="rect">
            <a:avLst/>
          </a:prstGeom>
        </p:spPr>
        <p:txBody>
          <a:bodyPr vert="horz" lIns="91440" tIns="45720" rIns="91440" bIns="45720" rtlCol="0" anchor="ctr"/>
          <a:lstStyle>
            <a:lvl1pPr algn="r">
              <a:defRPr sz="1045" b="1">
                <a:solidFill>
                  <a:schemeClr val="bg1"/>
                </a:solidFill>
              </a:defRPr>
            </a:lvl1pPr>
          </a:lstStyle>
          <a:p>
            <a:fld id="{7D9BB5D0-35E4-459D-AEF3-FE4D7C45CC19}"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4" Type="http://schemas.openxmlformats.org/officeDocument/2006/relationships/theme" Target="../theme/theme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9192400" y="5672926"/>
            <a:ext cx="945119" cy="262690"/>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fld>
            <a:endParaRPr lang="zh-CN" altLang="en-US"/>
          </a:p>
        </p:txBody>
      </p:sp>
      <p:sp>
        <p:nvSpPr>
          <p:cNvPr id="6" name="灯片编号占位符 5"/>
          <p:cNvSpPr>
            <a:spLocks noGrp="1"/>
          </p:cNvSpPr>
          <p:nvPr>
            <p:ph type="sldNum" sz="quarter" idx="4"/>
          </p:nvPr>
        </p:nvSpPr>
        <p:spPr>
          <a:xfrm>
            <a:off x="10182524" y="5672926"/>
            <a:ext cx="495062" cy="262690"/>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42593" y="318200"/>
            <a:ext cx="9316164" cy="1155204"/>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742593" y="1590998"/>
            <a:ext cx="9316164" cy="3792110"/>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742593" y="5539441"/>
            <a:ext cx="2430304" cy="318200"/>
          </a:xfrm>
          <a:prstGeom prst="rect">
            <a:avLst/>
          </a:prstGeom>
        </p:spPr>
        <p:txBody>
          <a:bodyPr vert="horz" lIns="91440" tIns="45720" rIns="91440" bIns="45720" rtlCol="0" anchor="ctr">
            <a:normAutofit/>
          </a:bodyPr>
          <a:lstStyle>
            <a:lvl1pPr algn="l">
              <a:defRPr sz="1045">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3577947" y="5539441"/>
            <a:ext cx="3645456" cy="318200"/>
          </a:xfrm>
          <a:prstGeom prst="rect">
            <a:avLst/>
          </a:prstGeom>
        </p:spPr>
        <p:txBody>
          <a:bodyPr vert="horz" lIns="91440" tIns="45720" rIns="91440" bIns="45720" rtlCol="0" anchor="ctr">
            <a:normAutofit/>
          </a:bodyPr>
          <a:lstStyle>
            <a:lvl1pPr algn="ctr">
              <a:defRPr sz="104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628453" y="5539441"/>
            <a:ext cx="2430304" cy="318200"/>
          </a:xfrm>
          <a:prstGeom prst="rect">
            <a:avLst/>
          </a:prstGeom>
        </p:spPr>
        <p:txBody>
          <a:bodyPr vert="horz" lIns="91440" tIns="45720" rIns="91440" bIns="45720" rtlCol="0" anchor="ctr">
            <a:normAutofit/>
          </a:bodyPr>
          <a:lstStyle>
            <a:lvl1pPr algn="r">
              <a:defRPr sz="1045">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796925" rtl="0" eaLnBrk="1" latinLnBrk="0" hangingPunct="1">
        <a:lnSpc>
          <a:spcPct val="90000"/>
        </a:lnSpc>
        <a:spcBef>
          <a:spcPct val="0"/>
        </a:spcBef>
        <a:buNone/>
        <a:defRPr sz="3485" kern="1200">
          <a:solidFill>
            <a:schemeClr val="tx1"/>
          </a:solidFill>
          <a:latin typeface="+mj-lt"/>
          <a:ea typeface="+mj-ea"/>
          <a:cs typeface="+mj-cs"/>
        </a:defRPr>
      </a:lvl1pPr>
    </p:titleStyle>
    <p:bodyStyle>
      <a:lvl1pPr marL="199390" indent="-199390" algn="l" defTabSz="796925" rtl="0" eaLnBrk="1" latinLnBrk="0" hangingPunct="1">
        <a:lnSpc>
          <a:spcPct val="90000"/>
        </a:lnSpc>
        <a:spcBef>
          <a:spcPts val="870"/>
        </a:spcBef>
        <a:buFont typeface="Arial" panose="020B0604020202020204" pitchFamily="34" charset="0"/>
        <a:buChar char="•"/>
        <a:defRPr sz="2090" kern="1200">
          <a:solidFill>
            <a:schemeClr val="tx1"/>
          </a:solidFill>
          <a:latin typeface="+mn-lt"/>
          <a:ea typeface="+mn-ea"/>
          <a:cs typeface="+mn-cs"/>
        </a:defRPr>
      </a:lvl1pPr>
      <a:lvl2pPr marL="597535" indent="-199390" algn="l" defTabSz="796925" rtl="0" eaLnBrk="1" latinLnBrk="0" hangingPunct="1">
        <a:lnSpc>
          <a:spcPct val="90000"/>
        </a:lnSpc>
        <a:spcBef>
          <a:spcPts val="435"/>
        </a:spcBef>
        <a:buFont typeface="Arial" panose="020B0604020202020204" pitchFamily="34" charset="0"/>
        <a:buChar char="•"/>
        <a:defRPr sz="1745" kern="1200">
          <a:solidFill>
            <a:schemeClr val="tx1"/>
          </a:solidFill>
          <a:latin typeface="+mn-lt"/>
          <a:ea typeface="+mn-ea"/>
          <a:cs typeface="+mn-cs"/>
        </a:defRPr>
      </a:lvl2pPr>
      <a:lvl3pPr marL="996315" indent="-199390" algn="l" defTabSz="796925" rtl="0" eaLnBrk="1" latinLnBrk="0" hangingPunct="1">
        <a:lnSpc>
          <a:spcPct val="90000"/>
        </a:lnSpc>
        <a:spcBef>
          <a:spcPts val="435"/>
        </a:spcBef>
        <a:buFont typeface="Arial" panose="020B0604020202020204" pitchFamily="34" charset="0"/>
        <a:buChar char="•"/>
        <a:defRPr sz="1570" kern="1200">
          <a:solidFill>
            <a:schemeClr val="tx1"/>
          </a:solidFill>
          <a:latin typeface="+mn-lt"/>
          <a:ea typeface="+mn-ea"/>
          <a:cs typeface="+mn-cs"/>
        </a:defRPr>
      </a:lvl3pPr>
      <a:lvl4pPr marL="1394460" indent="-199390" algn="l" defTabSz="796925" rtl="0" eaLnBrk="1" latinLnBrk="0" hangingPunct="1">
        <a:lnSpc>
          <a:spcPct val="90000"/>
        </a:lnSpc>
        <a:spcBef>
          <a:spcPts val="435"/>
        </a:spcBef>
        <a:buFont typeface="Arial" panose="020B0604020202020204" pitchFamily="34" charset="0"/>
        <a:buChar char="•"/>
        <a:defRPr sz="1570" kern="1200">
          <a:solidFill>
            <a:schemeClr val="tx1"/>
          </a:solidFill>
          <a:latin typeface="+mn-lt"/>
          <a:ea typeface="+mn-ea"/>
          <a:cs typeface="+mn-cs"/>
        </a:defRPr>
      </a:lvl4pPr>
      <a:lvl5pPr marL="1793240" indent="-199390" algn="l" defTabSz="796925" rtl="0" eaLnBrk="1" latinLnBrk="0" hangingPunct="1">
        <a:lnSpc>
          <a:spcPct val="90000"/>
        </a:lnSpc>
        <a:spcBef>
          <a:spcPts val="435"/>
        </a:spcBef>
        <a:buFont typeface="Arial" panose="020B0604020202020204" pitchFamily="34" charset="0"/>
        <a:buChar char="•"/>
        <a:defRPr sz="1570" kern="1200">
          <a:solidFill>
            <a:schemeClr val="tx1"/>
          </a:solidFill>
          <a:latin typeface="+mn-lt"/>
          <a:ea typeface="+mn-ea"/>
          <a:cs typeface="+mn-cs"/>
        </a:defRPr>
      </a:lvl5pPr>
      <a:lvl6pPr marL="2191385" indent="-199390" algn="l" defTabSz="796925" rtl="0" eaLnBrk="1" latinLnBrk="0" hangingPunct="1">
        <a:lnSpc>
          <a:spcPct val="90000"/>
        </a:lnSpc>
        <a:spcBef>
          <a:spcPts val="435"/>
        </a:spcBef>
        <a:buFont typeface="Arial" panose="020B0604020202020204" pitchFamily="34" charset="0"/>
        <a:buChar char="•"/>
        <a:defRPr sz="1570" kern="1200">
          <a:solidFill>
            <a:schemeClr val="tx1"/>
          </a:solidFill>
          <a:latin typeface="+mn-lt"/>
          <a:ea typeface="+mn-ea"/>
          <a:cs typeface="+mn-cs"/>
        </a:defRPr>
      </a:lvl6pPr>
      <a:lvl7pPr marL="2590165" indent="-199390" algn="l" defTabSz="796925" rtl="0" eaLnBrk="1" latinLnBrk="0" hangingPunct="1">
        <a:lnSpc>
          <a:spcPct val="90000"/>
        </a:lnSpc>
        <a:spcBef>
          <a:spcPts val="435"/>
        </a:spcBef>
        <a:buFont typeface="Arial" panose="020B0604020202020204" pitchFamily="34" charset="0"/>
        <a:buChar char="•"/>
        <a:defRPr sz="1570" kern="1200">
          <a:solidFill>
            <a:schemeClr val="tx1"/>
          </a:solidFill>
          <a:latin typeface="+mn-lt"/>
          <a:ea typeface="+mn-ea"/>
          <a:cs typeface="+mn-cs"/>
        </a:defRPr>
      </a:lvl7pPr>
      <a:lvl8pPr marL="2988310" indent="-199390" algn="l" defTabSz="796925" rtl="0" eaLnBrk="1" latinLnBrk="0" hangingPunct="1">
        <a:lnSpc>
          <a:spcPct val="90000"/>
        </a:lnSpc>
        <a:spcBef>
          <a:spcPts val="435"/>
        </a:spcBef>
        <a:buFont typeface="Arial" panose="020B0604020202020204" pitchFamily="34" charset="0"/>
        <a:buChar char="•"/>
        <a:defRPr sz="1570" kern="1200">
          <a:solidFill>
            <a:schemeClr val="tx1"/>
          </a:solidFill>
          <a:latin typeface="+mn-lt"/>
          <a:ea typeface="+mn-ea"/>
          <a:cs typeface="+mn-cs"/>
        </a:defRPr>
      </a:lvl8pPr>
      <a:lvl9pPr marL="3386455" indent="-199390" algn="l" defTabSz="796925" rtl="0" eaLnBrk="1" latinLnBrk="0" hangingPunct="1">
        <a:lnSpc>
          <a:spcPct val="90000"/>
        </a:lnSpc>
        <a:spcBef>
          <a:spcPts val="435"/>
        </a:spcBef>
        <a:buFont typeface="Arial" panose="020B0604020202020204" pitchFamily="34" charset="0"/>
        <a:buChar char="•"/>
        <a:defRPr sz="1570" kern="1200">
          <a:solidFill>
            <a:schemeClr val="tx1"/>
          </a:solidFill>
          <a:latin typeface="+mn-lt"/>
          <a:ea typeface="+mn-ea"/>
          <a:cs typeface="+mn-cs"/>
        </a:defRPr>
      </a:lvl9pPr>
    </p:bodyStyle>
    <p:otherStyle>
      <a:defPPr>
        <a:defRPr lang="zh-CN"/>
      </a:defPPr>
      <a:lvl1pPr marL="0" algn="l" defTabSz="796925" rtl="0" eaLnBrk="1" latinLnBrk="0" hangingPunct="1">
        <a:defRPr sz="1570" kern="1200">
          <a:solidFill>
            <a:schemeClr val="tx1"/>
          </a:solidFill>
          <a:latin typeface="+mn-lt"/>
          <a:ea typeface="+mn-ea"/>
          <a:cs typeface="+mn-cs"/>
        </a:defRPr>
      </a:lvl1pPr>
      <a:lvl2pPr marL="398145" algn="l" defTabSz="796925" rtl="0" eaLnBrk="1" latinLnBrk="0" hangingPunct="1">
        <a:defRPr sz="1570" kern="1200">
          <a:solidFill>
            <a:schemeClr val="tx1"/>
          </a:solidFill>
          <a:latin typeface="+mn-lt"/>
          <a:ea typeface="+mn-ea"/>
          <a:cs typeface="+mn-cs"/>
        </a:defRPr>
      </a:lvl2pPr>
      <a:lvl3pPr marL="796925" algn="l" defTabSz="796925" rtl="0" eaLnBrk="1" latinLnBrk="0" hangingPunct="1">
        <a:defRPr sz="1570" kern="1200">
          <a:solidFill>
            <a:schemeClr val="tx1"/>
          </a:solidFill>
          <a:latin typeface="+mn-lt"/>
          <a:ea typeface="+mn-ea"/>
          <a:cs typeface="+mn-cs"/>
        </a:defRPr>
      </a:lvl3pPr>
      <a:lvl4pPr marL="1195070" algn="l" defTabSz="796925" rtl="0" eaLnBrk="1" latinLnBrk="0" hangingPunct="1">
        <a:defRPr sz="1570" kern="1200">
          <a:solidFill>
            <a:schemeClr val="tx1"/>
          </a:solidFill>
          <a:latin typeface="+mn-lt"/>
          <a:ea typeface="+mn-ea"/>
          <a:cs typeface="+mn-cs"/>
        </a:defRPr>
      </a:lvl4pPr>
      <a:lvl5pPr marL="1593850" algn="l" defTabSz="796925" rtl="0" eaLnBrk="1" latinLnBrk="0" hangingPunct="1">
        <a:defRPr sz="1570" kern="1200">
          <a:solidFill>
            <a:schemeClr val="tx1"/>
          </a:solidFill>
          <a:latin typeface="+mn-lt"/>
          <a:ea typeface="+mn-ea"/>
          <a:cs typeface="+mn-cs"/>
        </a:defRPr>
      </a:lvl5pPr>
      <a:lvl6pPr marL="1991995" algn="l" defTabSz="796925" rtl="0" eaLnBrk="1" latinLnBrk="0" hangingPunct="1">
        <a:defRPr sz="1570" kern="1200">
          <a:solidFill>
            <a:schemeClr val="tx1"/>
          </a:solidFill>
          <a:latin typeface="+mn-lt"/>
          <a:ea typeface="+mn-ea"/>
          <a:cs typeface="+mn-cs"/>
        </a:defRPr>
      </a:lvl6pPr>
      <a:lvl7pPr marL="2390775" algn="l" defTabSz="796925" rtl="0" eaLnBrk="1" latinLnBrk="0" hangingPunct="1">
        <a:defRPr sz="1570" kern="1200">
          <a:solidFill>
            <a:schemeClr val="tx1"/>
          </a:solidFill>
          <a:latin typeface="+mn-lt"/>
          <a:ea typeface="+mn-ea"/>
          <a:cs typeface="+mn-cs"/>
        </a:defRPr>
      </a:lvl7pPr>
      <a:lvl8pPr marL="2788920" algn="l" defTabSz="796925" rtl="0" eaLnBrk="1" latinLnBrk="0" hangingPunct="1">
        <a:defRPr sz="1570" kern="1200">
          <a:solidFill>
            <a:schemeClr val="tx1"/>
          </a:solidFill>
          <a:latin typeface="+mn-lt"/>
          <a:ea typeface="+mn-ea"/>
          <a:cs typeface="+mn-cs"/>
        </a:defRPr>
      </a:lvl8pPr>
      <a:lvl9pPr marL="3187700" algn="l" defTabSz="796925" rtl="0" eaLnBrk="1" latinLnBrk="0" hangingPunct="1">
        <a:defRPr sz="15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3.png"/><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9.xml"/><Relationship Id="rId2" Type="http://schemas.openxmlformats.org/officeDocument/2006/relationships/image" Target="../media/image27.jpe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9.jpeg"/><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9.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39.jpeg"/><Relationship Id="rId2" Type="http://schemas.openxmlformats.org/officeDocument/2006/relationships/hyperlink" Target="http://3png.com/a-67394164.html" TargetMode="External"/><Relationship Id="rId1" Type="http://schemas.openxmlformats.org/officeDocument/2006/relationships/image" Target="../media/image38.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0.png"/><Relationship Id="rId1"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0.png"/><Relationship Id="rId1" Type="http://schemas.openxmlformats.org/officeDocument/2006/relationships/image" Target="../media/image5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50.png"/><Relationship Id="rId1" Type="http://schemas.openxmlformats.org/officeDocument/2006/relationships/image" Target="../media/image56.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5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image" Target="../media/image60.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50.png"/><Relationship Id="rId2" Type="http://schemas.openxmlformats.org/officeDocument/2006/relationships/image" Target="../media/image63.png"/><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50.png"/><Relationship Id="rId2" Type="http://schemas.openxmlformats.org/officeDocument/2006/relationships/image" Target="../media/image65.png"/><Relationship Id="rId1"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50.png"/><Relationship Id="rId1"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50.png"/><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9.png"/><Relationship Id="rId1"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9.xml"/><Relationship Id="rId2" Type="http://schemas.openxmlformats.org/officeDocument/2006/relationships/image" Target="../media/image15.png"/><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72.jpeg"/><Relationship Id="rId1" Type="http://schemas.openxmlformats.org/officeDocument/2006/relationships/image" Target="../media/image71.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7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0.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1.jpe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6.xml"/><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0.xml"/><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85.jpeg"/><Relationship Id="rId1" Type="http://schemas.openxmlformats.org/officeDocument/2006/relationships/tags" Target="../tags/tag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87.jpeg"/><Relationship Id="rId1"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89.jpeg"/><Relationship Id="rId1" Type="http://schemas.openxmlformats.org/officeDocument/2006/relationships/image" Target="../media/image8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90.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92.jpeg"/><Relationship Id="rId1" Type="http://schemas.openxmlformats.org/officeDocument/2006/relationships/image" Target="../media/image9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3.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95.jpeg"/><Relationship Id="rId1" Type="http://schemas.openxmlformats.org/officeDocument/2006/relationships/image" Target="../media/image94.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1.xml"/><Relationship Id="rId2" Type="http://schemas.openxmlformats.org/officeDocument/2006/relationships/image" Target="../media/image20.png"/><Relationship Id="rId1"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6.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7.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99.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2.png"/><Relationship Id="rId1" Type="http://schemas.openxmlformats.org/officeDocument/2006/relationships/image" Target="../media/image10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6.png"/><Relationship Id="rId1" Type="http://schemas.openxmlformats.org/officeDocument/2006/relationships/image" Target="../media/image105.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7.png"/></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image" Target="../media/image108.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2.jpeg"/><Relationship Id="rId1" Type="http://schemas.openxmlformats.org/officeDocument/2006/relationships/image" Target="../media/image11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4.jpeg"/><Relationship Id="rId1" Type="http://schemas.openxmlformats.org/officeDocument/2006/relationships/image" Target="../media/image1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70" y="12700"/>
            <a:ext cx="2155190" cy="2521585"/>
          </a:xfrm>
          <a:prstGeom prst="rect">
            <a:avLst/>
          </a:prstGeom>
        </p:spPr>
      </p:pic>
      <p:sp>
        <p:nvSpPr>
          <p:cNvPr id="8" name="文本框 7"/>
          <p:cNvSpPr txBox="1"/>
          <p:nvPr/>
        </p:nvSpPr>
        <p:spPr>
          <a:xfrm>
            <a:off x="810895" y="2472690"/>
            <a:ext cx="9682480" cy="768350"/>
          </a:xfrm>
          <a:prstGeom prst="rect">
            <a:avLst/>
          </a:prstGeom>
          <a:noFill/>
        </p:spPr>
        <p:txBody>
          <a:bodyPr wrap="none" rtlCol="0">
            <a:spAutoFit/>
          </a:bodyPr>
          <a:p>
            <a:pPr algn="l"/>
            <a:r>
              <a:rPr lang="zh-CN" altLang="en-US" sz="4400"/>
              <a:t>防控新冠病毒肺炎感染的“武汉</a:t>
            </a:r>
            <a:r>
              <a:rPr lang="zh-CN" altLang="en-US" sz="4400"/>
              <a:t>思路”</a:t>
            </a:r>
            <a:endParaRPr lang="zh-CN" altLang="en-US" sz="4400"/>
          </a:p>
        </p:txBody>
      </p:sp>
      <p:sp>
        <p:nvSpPr>
          <p:cNvPr id="9" name="文本框 8"/>
          <p:cNvSpPr txBox="1"/>
          <p:nvPr/>
        </p:nvSpPr>
        <p:spPr>
          <a:xfrm>
            <a:off x="1395095" y="4213225"/>
            <a:ext cx="7137400" cy="521970"/>
          </a:xfrm>
          <a:prstGeom prst="rect">
            <a:avLst/>
          </a:prstGeom>
          <a:noFill/>
        </p:spPr>
        <p:txBody>
          <a:bodyPr wrap="none" rtlCol="0">
            <a:spAutoFit/>
          </a:bodyPr>
          <a:p>
            <a:r>
              <a:rPr lang="zh-CN" altLang="en-US" sz="2800"/>
              <a:t>华中科技大学同济医学院附属同济医院 陈 哲</a:t>
            </a:r>
            <a:endParaRPr lang="zh-CN" altLang="en-US" sz="2800"/>
          </a:p>
        </p:txBody>
      </p:sp>
      <p:pic>
        <p:nvPicPr>
          <p:cNvPr id="5" name="图片 4" descr="images"/>
          <p:cNvPicPr>
            <a:picLocks noChangeAspect="1"/>
          </p:cNvPicPr>
          <p:nvPr/>
        </p:nvPicPr>
        <p:blipFill>
          <a:blip r:embed="rId2"/>
          <a:stretch>
            <a:fillRect/>
          </a:stretch>
        </p:blipFill>
        <p:spPr>
          <a:xfrm>
            <a:off x="8828405" y="193675"/>
            <a:ext cx="1564640" cy="16148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8600" y="297185"/>
            <a:ext cx="9164151" cy="508771"/>
          </a:xfrm>
        </p:spPr>
        <p:txBody>
          <a:bodyPr rtlCol="0"/>
          <a:lstStyle/>
          <a:p>
            <a:pPr rtl="0"/>
            <a:r>
              <a:rPr lang="zh-CN" altLang="en-US" sz="2440" dirty="0">
                <a:solidFill>
                  <a:schemeClr val="tx2">
                    <a:lumMod val="90000"/>
                    <a:lumOff val="10000"/>
                  </a:schemeClr>
                </a:solidFill>
              </a:rPr>
              <a:t>流行病学特点</a:t>
            </a:r>
            <a:endParaRPr lang="en-US" sz="2440" dirty="0">
              <a:solidFill>
                <a:schemeClr val="tx2">
                  <a:lumMod val="90000"/>
                  <a:lumOff val="10000"/>
                </a:schemeClr>
              </a:solidFill>
            </a:endParaRPr>
          </a:p>
        </p:txBody>
      </p:sp>
      <p:pic>
        <p:nvPicPr>
          <p:cNvPr id="11" name="内容占位符 10" descr="图片包含 花, 红色, 黑色, 桌子&#10;&#10;描述已自动生成"/>
          <p:cNvPicPr>
            <a:picLocks noGrp="1" noChangeAspect="1"/>
          </p:cNvPicPr>
          <p:nvPr>
            <p:ph sz="quarter" idx="12"/>
          </p:nvPr>
        </p:nvPicPr>
        <p:blipFill rotWithShape="1">
          <a:blip r:embed="rId1"/>
          <a:srcRect l="8284"/>
          <a:stretch>
            <a:fillRect/>
          </a:stretch>
        </p:blipFill>
        <p:spPr>
          <a:xfrm>
            <a:off x="818600" y="1680067"/>
            <a:ext cx="4216860" cy="4048747"/>
          </a:xfrm>
        </p:spPr>
      </p:pic>
      <p:sp>
        <p:nvSpPr>
          <p:cNvPr id="6" name="内容占位符 5"/>
          <p:cNvSpPr>
            <a:spLocks noGrp="1"/>
          </p:cNvSpPr>
          <p:nvPr>
            <p:ph sz="quarter" idx="13"/>
          </p:nvPr>
        </p:nvSpPr>
        <p:spPr>
          <a:xfrm>
            <a:off x="5886450" y="1680210"/>
            <a:ext cx="4171950" cy="3425825"/>
          </a:xfrm>
        </p:spPr>
        <p:txBody>
          <a:bodyPr rtlCol="0">
            <a:normAutofit fontScale="90000"/>
          </a:bodyPr>
          <a:lstStyle/>
          <a:p>
            <a:pPr marL="0" indent="0" rtl="0" fontAlgn="auto">
              <a:lnSpc>
                <a:spcPct val="150000"/>
              </a:lnSpc>
              <a:spcBef>
                <a:spcPts val="800"/>
              </a:spcBef>
              <a:buNone/>
            </a:pPr>
            <a:r>
              <a:rPr lang="zh-CN" altLang="en-US" sz="2800" dirty="0"/>
              <a:t>三对唾液腺混合着来自咽喉等部位的呼吸道分泌物，包裹着病毒的唾液随</a:t>
            </a:r>
            <a:r>
              <a:rPr lang="zh-CN" altLang="en-US" sz="2800" dirty="0">
                <a:solidFill>
                  <a:srgbClr val="FF0000"/>
                </a:solidFill>
              </a:rPr>
              <a:t>喷嚏、咳嗽</a:t>
            </a:r>
            <a:r>
              <a:rPr lang="zh-CN" altLang="en-US" sz="2800" dirty="0"/>
              <a:t>传播到空气中，接触其他人的黏膜。</a:t>
            </a:r>
            <a:endParaRPr lang="en-US" altLang="zh-CN" sz="2800" dirty="0"/>
          </a:p>
          <a:p>
            <a:pPr marL="0" indent="0" rtl="0">
              <a:buNone/>
            </a:pPr>
            <a:endParaRPr lang="en-US" altLang="zh-CN" sz="1570" dirty="0"/>
          </a:p>
          <a:p>
            <a:pPr marL="0" indent="0" rtl="0">
              <a:buNone/>
            </a:pPr>
            <a:endParaRPr lang="en-US" sz="1570" dirty="0"/>
          </a:p>
          <a:p>
            <a:pPr rtl="0"/>
            <a:endParaRPr lang="en-US" dirty="0"/>
          </a:p>
        </p:txBody>
      </p:sp>
      <p:sp>
        <p:nvSpPr>
          <p:cNvPr id="7" name="日期占位符 6"/>
          <p:cNvSpPr>
            <a:spLocks noGrp="1"/>
          </p:cNvSpPr>
          <p:nvPr>
            <p:ph type="dt" sz="half" idx="14"/>
          </p:nvPr>
        </p:nvSpPr>
        <p:spPr/>
        <p:txBody>
          <a:bodyPr/>
          <a:lstStyle/>
          <a:p>
            <a:fld id="{A2F0CB93-1EDD-485E-B791-2D21390DCC3E}" type="datetime1">
              <a:rPr lang="zh-CN" altLang="en-US" sz="910" smtClean="0"/>
            </a:fld>
            <a:endParaRPr lang="en-US" sz="910" dirty="0"/>
          </a:p>
        </p:txBody>
      </p:sp>
      <p:sp>
        <p:nvSpPr>
          <p:cNvPr id="8" name="文本框 7"/>
          <p:cNvSpPr txBox="1"/>
          <p:nvPr/>
        </p:nvSpPr>
        <p:spPr>
          <a:xfrm>
            <a:off x="1330282" y="1067550"/>
            <a:ext cx="2675848" cy="412115"/>
          </a:xfrm>
          <a:prstGeom prst="rect">
            <a:avLst/>
          </a:prstGeom>
          <a:noFill/>
        </p:spPr>
        <p:txBody>
          <a:bodyPr wrap="square" rtlCol="0">
            <a:spAutoFit/>
          </a:bodyPr>
          <a:lstStyle/>
          <a:p>
            <a:r>
              <a:rPr lang="zh-CN" altLang="en-US" sz="2090" b="1" dirty="0">
                <a:solidFill>
                  <a:schemeClr val="tx2">
                    <a:lumMod val="90000"/>
                    <a:lumOff val="10000"/>
                  </a:schemeClr>
                </a:solidFill>
                <a:latin typeface="微软雅黑 Light" panose="020B0502040204020203" pitchFamily="34" charset="-122"/>
                <a:ea typeface="微软雅黑 Light" panose="020B0502040204020203" pitchFamily="34" charset="-122"/>
              </a:rPr>
              <a:t>传播途径：空气传播</a:t>
            </a:r>
            <a:endParaRPr lang="zh-CN" altLang="en-US" sz="2090" b="1" dirty="0">
              <a:solidFill>
                <a:schemeClr val="tx2">
                  <a:lumMod val="90000"/>
                  <a:lumOff val="10000"/>
                </a:schemeClr>
              </a:solidFill>
              <a:latin typeface="微软雅黑 Light" panose="020B0502040204020203" pitchFamily="34" charset="-122"/>
              <a:ea typeface="微软雅黑 Light" panose="020B0502040204020203" pitchFamily="34" charset="-122"/>
            </a:endParaRPr>
          </a:p>
        </p:txBody>
      </p:sp>
      <p:sp>
        <p:nvSpPr>
          <p:cNvPr id="9" name="图文框 8"/>
          <p:cNvSpPr/>
          <p:nvPr/>
        </p:nvSpPr>
        <p:spPr>
          <a:xfrm>
            <a:off x="997755" y="1164749"/>
            <a:ext cx="216955" cy="218093"/>
          </a:xfrm>
          <a:prstGeom prst="frame">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1"/>
          </p:nvPr>
        </p:nvSpPr>
        <p:spPr>
          <a:xfrm>
            <a:off x="6073140" y="1884045"/>
            <a:ext cx="1840865" cy="354965"/>
          </a:xfrm>
        </p:spPr>
        <p:txBody>
          <a:bodyPr/>
          <a:lstStyle/>
          <a:p>
            <a:pPr marL="0" indent="0">
              <a:buNone/>
            </a:pPr>
            <a:r>
              <a:rPr lang="zh-CN" altLang="en-US" sz="1600" dirty="0"/>
              <a:t>喷嚏（</a:t>
            </a:r>
            <a:r>
              <a:rPr lang="en-US" altLang="zh-CN" sz="1600" dirty="0"/>
              <a:t>0.34</a:t>
            </a:r>
            <a:r>
              <a:rPr lang="zh-CN" altLang="en-US" sz="1600" dirty="0"/>
              <a:t>秒后）</a:t>
            </a:r>
            <a:endParaRPr lang="zh-CN" altLang="en-US" sz="1600" dirty="0"/>
          </a:p>
        </p:txBody>
      </p:sp>
      <p:sp>
        <p:nvSpPr>
          <p:cNvPr id="4" name="标题 3"/>
          <p:cNvSpPr>
            <a:spLocks noGrp="1"/>
          </p:cNvSpPr>
          <p:nvPr>
            <p:ph type="title"/>
          </p:nvPr>
        </p:nvSpPr>
        <p:spPr>
          <a:xfrm>
            <a:off x="818600" y="207433"/>
            <a:ext cx="9164151" cy="508771"/>
          </a:xfrm>
        </p:spPr>
        <p:txBody>
          <a:bodyPr>
            <a:normAutofit fontScale="90000"/>
          </a:bodyPr>
          <a:lstStyle/>
          <a:p>
            <a:r>
              <a:rPr lang="zh-CN" altLang="en-US" dirty="0">
                <a:solidFill>
                  <a:schemeClr val="tx2">
                    <a:lumMod val="90000"/>
                    <a:lumOff val="10000"/>
                  </a:schemeClr>
                </a:solidFill>
              </a:rPr>
              <a:t>流行病学特点</a:t>
            </a:r>
            <a:endParaRPr lang="zh-CN" altLang="en-US" dirty="0"/>
          </a:p>
        </p:txBody>
      </p:sp>
      <p:sp>
        <p:nvSpPr>
          <p:cNvPr id="5" name="内容占位符 4"/>
          <p:cNvSpPr>
            <a:spLocks noGrp="1"/>
          </p:cNvSpPr>
          <p:nvPr>
            <p:ph sz="quarter" idx="12"/>
          </p:nvPr>
        </p:nvSpPr>
        <p:spPr>
          <a:xfrm>
            <a:off x="494030" y="1725930"/>
            <a:ext cx="5336540" cy="1788160"/>
          </a:xfrm>
        </p:spPr>
        <p:txBody>
          <a:bodyPr/>
          <a:lstStyle/>
          <a:p>
            <a:pPr fontAlgn="auto">
              <a:lnSpc>
                <a:spcPct val="150000"/>
              </a:lnSpc>
              <a:spcBef>
                <a:spcPts val="800"/>
              </a:spcBef>
            </a:pPr>
            <a:r>
              <a:rPr lang="zh-CN" altLang="en-US" sz="1800" dirty="0">
                <a:sym typeface="+mn-ea"/>
              </a:rPr>
              <a:t>喷嚏：一次</a:t>
            </a:r>
            <a:r>
              <a:rPr lang="en-US" altLang="zh-CN" sz="1800" dirty="0"/>
              <a:t>10000</a:t>
            </a:r>
            <a:r>
              <a:rPr lang="zh-CN" altLang="en-US" sz="1800" dirty="0"/>
              <a:t>个以上的飞沫，最远传到</a:t>
            </a:r>
            <a:r>
              <a:rPr lang="en-US" altLang="zh-CN" sz="1800" dirty="0"/>
              <a:t>8</a:t>
            </a:r>
            <a:r>
              <a:rPr lang="zh-CN" altLang="en-US" sz="1800" dirty="0"/>
              <a:t>米外</a:t>
            </a:r>
            <a:endParaRPr lang="en-US" altLang="zh-CN" sz="1800" dirty="0"/>
          </a:p>
          <a:p>
            <a:pPr fontAlgn="auto">
              <a:lnSpc>
                <a:spcPct val="150000"/>
              </a:lnSpc>
              <a:spcBef>
                <a:spcPts val="800"/>
              </a:spcBef>
            </a:pPr>
            <a:r>
              <a:rPr lang="zh-CN" altLang="en-US" sz="1800" dirty="0"/>
              <a:t>咳嗽：</a:t>
            </a:r>
            <a:r>
              <a:rPr lang="en-US" altLang="zh-CN" sz="1800" dirty="0"/>
              <a:t>1000-2000</a:t>
            </a:r>
            <a:r>
              <a:rPr lang="zh-CN" altLang="en-US" sz="1800" dirty="0"/>
              <a:t>粒飞沫，最远</a:t>
            </a:r>
            <a:r>
              <a:rPr lang="en-US" altLang="zh-CN" sz="1800" dirty="0"/>
              <a:t>6</a:t>
            </a:r>
            <a:r>
              <a:rPr lang="zh-CN" altLang="en-US" sz="1800" dirty="0"/>
              <a:t>米</a:t>
            </a:r>
            <a:endParaRPr lang="en-US" altLang="zh-CN" sz="1800" dirty="0"/>
          </a:p>
          <a:p>
            <a:pPr fontAlgn="auto">
              <a:lnSpc>
                <a:spcPct val="150000"/>
              </a:lnSpc>
              <a:spcBef>
                <a:spcPts val="800"/>
              </a:spcBef>
            </a:pPr>
            <a:r>
              <a:rPr lang="zh-CN" altLang="en-US" sz="1800" dirty="0"/>
              <a:t>平静的说话：</a:t>
            </a:r>
            <a:r>
              <a:rPr lang="en-US" altLang="zh-CN" sz="1800" dirty="0"/>
              <a:t>500</a:t>
            </a:r>
            <a:r>
              <a:rPr lang="zh-CN" altLang="en-US" sz="1800" dirty="0"/>
              <a:t>粒飞沫</a:t>
            </a:r>
            <a:r>
              <a:rPr lang="en-US" altLang="zh-CN" sz="1800" dirty="0"/>
              <a:t>/</a:t>
            </a:r>
            <a:r>
              <a:rPr lang="zh-CN" altLang="en-US" sz="1800" dirty="0"/>
              <a:t>分钟</a:t>
            </a:r>
            <a:endParaRPr lang="zh-CN" altLang="en-US" sz="1800" dirty="0"/>
          </a:p>
        </p:txBody>
      </p:sp>
      <p:pic>
        <p:nvPicPr>
          <p:cNvPr id="11" name="内容占位符 10" descr="图片包含 户外, 看着, 猫, 烟花&#10;&#10;描述已自动生成"/>
          <p:cNvPicPr>
            <a:picLocks noGrp="1" noChangeAspect="1"/>
          </p:cNvPicPr>
          <p:nvPr>
            <p:ph sz="quarter" idx="13"/>
          </p:nvPr>
        </p:nvPicPr>
        <p:blipFill>
          <a:blip r:embed="rId1"/>
          <a:stretch>
            <a:fillRect/>
          </a:stretch>
        </p:blipFill>
        <p:spPr>
          <a:xfrm>
            <a:off x="6072840" y="2369390"/>
            <a:ext cx="3561069" cy="1716110"/>
          </a:xfrm>
        </p:spPr>
      </p:pic>
      <p:sp>
        <p:nvSpPr>
          <p:cNvPr id="7" name="日期占位符 6"/>
          <p:cNvSpPr>
            <a:spLocks noGrp="1"/>
          </p:cNvSpPr>
          <p:nvPr>
            <p:ph type="dt" sz="half" idx="14"/>
          </p:nvPr>
        </p:nvSpPr>
        <p:spPr/>
        <p:txBody>
          <a:bodyPr/>
          <a:lstStyle/>
          <a:p>
            <a:fld id="{CFECCED4-C13D-4D1F-B8FC-A7B400CA580B}" type="datetime1">
              <a:rPr lang="zh-CN" altLang="en-US" sz="910" smtClean="0"/>
            </a:fld>
            <a:endParaRPr lang="en-US" sz="910" dirty="0"/>
          </a:p>
        </p:txBody>
      </p:sp>
      <p:sp>
        <p:nvSpPr>
          <p:cNvPr id="8" name="图文框 7"/>
          <p:cNvSpPr/>
          <p:nvPr/>
        </p:nvSpPr>
        <p:spPr>
          <a:xfrm>
            <a:off x="997755" y="1164749"/>
            <a:ext cx="216955" cy="218093"/>
          </a:xfrm>
          <a:prstGeom prst="frame">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solidFill>
                <a:schemeClr val="tx1"/>
              </a:solidFill>
            </a:endParaRPr>
          </a:p>
        </p:txBody>
      </p:sp>
      <p:sp>
        <p:nvSpPr>
          <p:cNvPr id="9" name="矩形 8"/>
          <p:cNvSpPr/>
          <p:nvPr/>
        </p:nvSpPr>
        <p:spPr>
          <a:xfrm>
            <a:off x="1276985" y="1072515"/>
            <a:ext cx="1697990" cy="412115"/>
          </a:xfrm>
          <a:prstGeom prst="rect">
            <a:avLst/>
          </a:prstGeom>
        </p:spPr>
        <p:txBody>
          <a:bodyPr wrap="square">
            <a:spAutoFit/>
          </a:bodyPr>
          <a:lstStyle/>
          <a:p>
            <a:pPr algn="l"/>
            <a:r>
              <a:rPr lang="zh-CN" altLang="en-US" sz="2090" b="1" dirty="0">
                <a:solidFill>
                  <a:schemeClr val="tx2">
                    <a:lumMod val="90000"/>
                    <a:lumOff val="10000"/>
                  </a:schemeClr>
                </a:solidFill>
                <a:latin typeface="微软雅黑 Light" panose="020B0502040204020203" pitchFamily="34" charset="-122"/>
                <a:ea typeface="微软雅黑 Light" panose="020B0502040204020203" pitchFamily="34" charset="-122"/>
                <a:sym typeface="+mn-ea"/>
              </a:rPr>
              <a:t>飞沫</a:t>
            </a:r>
            <a:r>
              <a:rPr lang="zh-CN" altLang="en-US" sz="2090" b="1" dirty="0">
                <a:solidFill>
                  <a:schemeClr val="tx2">
                    <a:lumMod val="90000"/>
                    <a:lumOff val="10000"/>
                  </a:schemeClr>
                </a:solidFill>
                <a:latin typeface="微软雅黑 Light" panose="020B0502040204020203" pitchFamily="34" charset="-122"/>
                <a:ea typeface="微软雅黑 Light" panose="020B0502040204020203" pitchFamily="34" charset="-122"/>
              </a:rPr>
              <a:t>传播</a:t>
            </a:r>
            <a:endParaRPr lang="zh-CN" altLang="en-US" sz="2090" b="1" dirty="0">
              <a:solidFill>
                <a:schemeClr val="tx2">
                  <a:lumMod val="90000"/>
                  <a:lumOff val="10000"/>
                </a:schemeClr>
              </a:solidFill>
              <a:latin typeface="微软雅黑 Light" panose="020B0502040204020203" pitchFamily="34" charset="-122"/>
              <a:ea typeface="微软雅黑 Light" panose="020B0502040204020203" pitchFamily="34" charset="-122"/>
            </a:endParaRPr>
          </a:p>
        </p:txBody>
      </p:sp>
      <p:sp>
        <p:nvSpPr>
          <p:cNvPr id="12" name="星形: 五角 11"/>
          <p:cNvSpPr/>
          <p:nvPr/>
        </p:nvSpPr>
        <p:spPr>
          <a:xfrm>
            <a:off x="5830492" y="1910664"/>
            <a:ext cx="242472" cy="2264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3" name="箭头: 右 12"/>
          <p:cNvSpPr/>
          <p:nvPr/>
        </p:nvSpPr>
        <p:spPr>
          <a:xfrm rot="7131902">
            <a:off x="8080895" y="2111762"/>
            <a:ext cx="546689" cy="14770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4" name="文本框 13"/>
          <p:cNvSpPr txBox="1"/>
          <p:nvPr/>
        </p:nvSpPr>
        <p:spPr>
          <a:xfrm>
            <a:off x="8018011" y="1474961"/>
            <a:ext cx="2140891" cy="573405"/>
          </a:xfrm>
          <a:prstGeom prst="rect">
            <a:avLst/>
          </a:prstGeom>
          <a:noFill/>
        </p:spPr>
        <p:txBody>
          <a:bodyPr wrap="square" rtlCol="0">
            <a:spAutoFit/>
          </a:bodyPr>
          <a:lstStyle/>
          <a:p>
            <a:r>
              <a:rPr lang="en-US" altLang="zh-CN" sz="1570" dirty="0"/>
              <a:t>100μm</a:t>
            </a:r>
            <a:r>
              <a:rPr lang="zh-CN" altLang="en-US" sz="1570" dirty="0"/>
              <a:t>以上的大飞沫</a:t>
            </a:r>
            <a:endParaRPr lang="en-US" altLang="zh-CN" sz="1570" dirty="0"/>
          </a:p>
          <a:p>
            <a:r>
              <a:rPr lang="en-US" altLang="zh-CN" sz="1570" dirty="0"/>
              <a:t>10s</a:t>
            </a:r>
            <a:r>
              <a:rPr lang="zh-CN" altLang="en-US" sz="1570" dirty="0"/>
              <a:t>内落地</a:t>
            </a:r>
            <a:endParaRPr lang="zh-CN" altLang="en-US" sz="1570" dirty="0"/>
          </a:p>
        </p:txBody>
      </p:sp>
      <p:sp>
        <p:nvSpPr>
          <p:cNvPr id="15" name="椭圆 14"/>
          <p:cNvSpPr/>
          <p:nvPr/>
        </p:nvSpPr>
        <p:spPr>
          <a:xfrm>
            <a:off x="6577109" y="2348055"/>
            <a:ext cx="1065306" cy="1165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6" name="椭圆 15"/>
          <p:cNvSpPr/>
          <p:nvPr/>
        </p:nvSpPr>
        <p:spPr>
          <a:xfrm>
            <a:off x="8157608" y="2852001"/>
            <a:ext cx="1300179" cy="1107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7" name="箭头: 下 16"/>
          <p:cNvSpPr/>
          <p:nvPr/>
        </p:nvSpPr>
        <p:spPr>
          <a:xfrm>
            <a:off x="7109079" y="3514021"/>
            <a:ext cx="159377" cy="9026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8" name="箭头: 下 17"/>
          <p:cNvSpPr/>
          <p:nvPr/>
        </p:nvSpPr>
        <p:spPr>
          <a:xfrm rot="2768537">
            <a:off x="7973579" y="3733096"/>
            <a:ext cx="159377" cy="9026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9" name="文本框 18"/>
          <p:cNvSpPr txBox="1"/>
          <p:nvPr/>
        </p:nvSpPr>
        <p:spPr>
          <a:xfrm>
            <a:off x="6211539" y="4476269"/>
            <a:ext cx="3246248" cy="1055370"/>
          </a:xfrm>
          <a:prstGeom prst="rect">
            <a:avLst/>
          </a:prstGeom>
          <a:noFill/>
        </p:spPr>
        <p:txBody>
          <a:bodyPr wrap="square" rtlCol="0">
            <a:spAutoFit/>
          </a:bodyPr>
          <a:lstStyle/>
          <a:p>
            <a:r>
              <a:rPr lang="zh-CN" altLang="en-US" sz="1570" dirty="0"/>
              <a:t>小飞沫形成的雾云，在空气中迅速蒸发、变小→干燥的</a:t>
            </a:r>
            <a:r>
              <a:rPr lang="zh-CN" altLang="en-US" sz="1570" dirty="0">
                <a:solidFill>
                  <a:srgbClr val="FF0000"/>
                </a:solidFill>
              </a:rPr>
              <a:t>飞沫核</a:t>
            </a:r>
            <a:r>
              <a:rPr lang="zh-CN" altLang="en-US" sz="1570" dirty="0"/>
              <a:t>，在空气中以</a:t>
            </a:r>
            <a:r>
              <a:rPr lang="zh-CN" altLang="en-US" sz="1570" dirty="0">
                <a:solidFill>
                  <a:srgbClr val="FF0000"/>
                </a:solidFill>
              </a:rPr>
              <a:t>气溶胶</a:t>
            </a:r>
            <a:r>
              <a:rPr lang="zh-CN" altLang="en-US" sz="1570" dirty="0"/>
              <a:t>的形式飘到远处，也可在空气中</a:t>
            </a:r>
            <a:r>
              <a:rPr lang="zh-CN" altLang="en-US" sz="1570" dirty="0">
                <a:solidFill>
                  <a:srgbClr val="FF0000"/>
                </a:solidFill>
              </a:rPr>
              <a:t>悬浮</a:t>
            </a:r>
            <a:r>
              <a:rPr lang="zh-CN" altLang="en-US" sz="1570" dirty="0"/>
              <a:t>，接触他人的黏膜</a:t>
            </a:r>
            <a:endParaRPr lang="zh-CN" altLang="en-US" sz="1570" dirty="0"/>
          </a:p>
        </p:txBody>
      </p:sp>
      <p:sp>
        <p:nvSpPr>
          <p:cNvPr id="20" name="箭头: 左 19"/>
          <p:cNvSpPr/>
          <p:nvPr/>
        </p:nvSpPr>
        <p:spPr>
          <a:xfrm>
            <a:off x="4852643" y="4814849"/>
            <a:ext cx="1358896" cy="318753"/>
          </a:xfrm>
          <a:prstGeom prst="left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dirty="0"/>
          </a:p>
        </p:txBody>
      </p:sp>
      <p:sp>
        <p:nvSpPr>
          <p:cNvPr id="21" name="文本框 20"/>
          <p:cNvSpPr txBox="1"/>
          <p:nvPr/>
        </p:nvSpPr>
        <p:spPr>
          <a:xfrm>
            <a:off x="2503937" y="4636635"/>
            <a:ext cx="2246040" cy="814705"/>
          </a:xfrm>
          <a:prstGeom prst="rect">
            <a:avLst/>
          </a:prstGeom>
          <a:noFill/>
        </p:spPr>
        <p:txBody>
          <a:bodyPr wrap="square" rtlCol="0">
            <a:spAutoFit/>
          </a:bodyPr>
          <a:lstStyle/>
          <a:p>
            <a:r>
              <a:rPr lang="zh-CN" altLang="en-US" sz="1570" dirty="0"/>
              <a:t>在无人的电梯等相对密闭、空气不流通的空间也不可放松警惕</a:t>
            </a:r>
            <a:endParaRPr lang="zh-CN" altLang="en-US" sz="157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2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预防措施</a:t>
            </a:r>
            <a:r>
              <a:rPr lang="en-US" altLang="zh-CN" dirty="0"/>
              <a:t>1</a:t>
            </a:r>
            <a:endParaRPr lang="en-US" altLang="zh-CN" dirty="0"/>
          </a:p>
        </p:txBody>
      </p:sp>
      <p:sp>
        <p:nvSpPr>
          <p:cNvPr id="3" name="内容占位符 2"/>
          <p:cNvSpPr>
            <a:spLocks noGrp="1"/>
          </p:cNvSpPr>
          <p:nvPr>
            <p:ph sz="quarter" idx="10"/>
          </p:nvPr>
        </p:nvSpPr>
        <p:spPr/>
        <p:txBody>
          <a:bodyPr>
            <a:normAutofit/>
          </a:bodyPr>
          <a:lstStyle/>
          <a:p>
            <a:r>
              <a:rPr lang="zh-CN" altLang="en-US" sz="2000" b="1" dirty="0">
                <a:solidFill>
                  <a:srgbClr val="C00000"/>
                </a:solidFill>
              </a:rPr>
              <a:t>口罩</a:t>
            </a:r>
            <a:endParaRPr lang="en-US" altLang="zh-CN" sz="1745" b="1" dirty="0"/>
          </a:p>
          <a:p>
            <a:r>
              <a:rPr lang="zh-CN" altLang="en-US" sz="1395" dirty="0"/>
              <a:t>口罩的多层结构可有效阻隔大颗粒，而纳米级的微粒会因为经典效应吸附在内部纤维上</a:t>
            </a:r>
            <a:endParaRPr lang="en-US" altLang="zh-CN" sz="1395" dirty="0"/>
          </a:p>
          <a:p>
            <a:r>
              <a:rPr lang="zh-CN" altLang="en-US" sz="1395" dirty="0"/>
              <a:t>咳嗽产生的飞沫核尺寸</a:t>
            </a:r>
            <a:r>
              <a:rPr lang="en-US" altLang="zh-CN" sz="1395" dirty="0"/>
              <a:t>82%</a:t>
            </a:r>
            <a:r>
              <a:rPr lang="zh-CN" altLang="en-US" sz="1395" dirty="0"/>
              <a:t>集中在</a:t>
            </a:r>
            <a:r>
              <a:rPr lang="en-US" altLang="zh-CN" sz="1395" dirty="0"/>
              <a:t>0.74-2.12μm</a:t>
            </a:r>
            <a:endParaRPr lang="zh-CN" altLang="en-US" sz="1395" dirty="0"/>
          </a:p>
        </p:txBody>
      </p:sp>
      <p:pic>
        <p:nvPicPr>
          <p:cNvPr id="5" name="图片 4"/>
          <p:cNvPicPr>
            <a:picLocks noChangeAspect="1"/>
          </p:cNvPicPr>
          <p:nvPr/>
        </p:nvPicPr>
        <p:blipFill>
          <a:blip r:embed="rId1"/>
          <a:stretch>
            <a:fillRect/>
          </a:stretch>
        </p:blipFill>
        <p:spPr>
          <a:xfrm>
            <a:off x="436245" y="2287270"/>
            <a:ext cx="5171440" cy="3155315"/>
          </a:xfrm>
          <a:prstGeom prst="rect">
            <a:avLst/>
          </a:prstGeom>
        </p:spPr>
      </p:pic>
      <p:pic>
        <p:nvPicPr>
          <p:cNvPr id="8" name="图片 7" descr="口罩1"/>
          <p:cNvPicPr>
            <a:picLocks noChangeAspect="1"/>
          </p:cNvPicPr>
          <p:nvPr/>
        </p:nvPicPr>
        <p:blipFill>
          <a:blip r:embed="rId2"/>
          <a:stretch>
            <a:fillRect/>
          </a:stretch>
        </p:blipFill>
        <p:spPr>
          <a:xfrm>
            <a:off x="5962650" y="1830070"/>
            <a:ext cx="4318000" cy="36683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idx="1"/>
          </p:nvPr>
        </p:nvSpPr>
        <p:spPr>
          <a:xfrm>
            <a:off x="1160402" y="1513051"/>
            <a:ext cx="3561001" cy="612769"/>
          </a:xfrm>
        </p:spPr>
        <p:txBody>
          <a:bodyPr>
            <a:normAutofit/>
          </a:bodyPr>
          <a:lstStyle/>
          <a:p>
            <a:r>
              <a:rPr lang="zh-CN" altLang="en-US" sz="2800" dirty="0">
                <a:solidFill>
                  <a:srgbClr val="C00000"/>
                </a:solidFill>
              </a:rPr>
              <a:t>洗手</a:t>
            </a:r>
            <a:endParaRPr lang="zh-CN" altLang="en-US" sz="2800" dirty="0">
              <a:solidFill>
                <a:srgbClr val="C00000"/>
              </a:solidFill>
            </a:endParaRPr>
          </a:p>
        </p:txBody>
      </p:sp>
      <p:sp>
        <p:nvSpPr>
          <p:cNvPr id="13" name="Text Placeholder 2"/>
          <p:cNvSpPr>
            <a:spLocks noGrp="1"/>
          </p:cNvSpPr>
          <p:nvPr>
            <p:ph type="body" idx="11"/>
          </p:nvPr>
        </p:nvSpPr>
        <p:spPr>
          <a:xfrm>
            <a:off x="5469734" y="1144422"/>
            <a:ext cx="4723821" cy="368883"/>
          </a:xfrm>
        </p:spPr>
        <p:txBody>
          <a:bodyPr>
            <a:normAutofit fontScale="65000" lnSpcReduction="10000"/>
          </a:bodyPr>
          <a:lstStyle/>
          <a:p>
            <a:r>
              <a:rPr lang="en-US" altLang="zh-CN" dirty="0"/>
              <a:t>《SARS</a:t>
            </a:r>
            <a:r>
              <a:rPr lang="zh-CN" altLang="en-US" dirty="0"/>
              <a:t>病毒在外界环境物品中生存和抵抗能力的研究</a:t>
            </a:r>
            <a:r>
              <a:rPr lang="en-US" altLang="zh-CN" dirty="0"/>
              <a:t>》</a:t>
            </a:r>
            <a:endParaRPr lang="en-US" dirty="0"/>
          </a:p>
        </p:txBody>
      </p:sp>
      <p:sp>
        <p:nvSpPr>
          <p:cNvPr id="3" name="内容占位符 2"/>
          <p:cNvSpPr>
            <a:spLocks noGrp="1"/>
          </p:cNvSpPr>
          <p:nvPr>
            <p:ph sz="quarter" idx="12"/>
          </p:nvPr>
        </p:nvSpPr>
        <p:spPr>
          <a:xfrm>
            <a:off x="991870" y="2832735"/>
            <a:ext cx="4328795" cy="1670685"/>
          </a:xfrm>
        </p:spPr>
        <p:txBody>
          <a:bodyPr>
            <a:noAutofit/>
          </a:bodyPr>
          <a:lstStyle/>
          <a:p>
            <a:pPr marL="0" indent="0" fontAlgn="auto">
              <a:lnSpc>
                <a:spcPct val="150000"/>
              </a:lnSpc>
              <a:spcBef>
                <a:spcPts val="800"/>
              </a:spcBef>
              <a:buNone/>
            </a:pPr>
            <a:r>
              <a:rPr lang="zh-CN" altLang="en-US" sz="1800" dirty="0"/>
              <a:t>活的冠状病毒可以随飞沫停留在各种地方，手是很重要的传播工具（</a:t>
            </a:r>
            <a:r>
              <a:rPr lang="en-US" altLang="zh-CN" sz="1800" dirty="0"/>
              <a:t>SARS</a:t>
            </a:r>
            <a:r>
              <a:rPr lang="zh-CN" altLang="en-US" sz="1800" dirty="0"/>
              <a:t>病毒在自来水、玻璃、塑料、金属上都可以存活至少两天），在揉眼睛、挖鼻孔等时，活的病毒接触到黏膜细胞，完成感染</a:t>
            </a:r>
            <a:endParaRPr lang="zh-CN" altLang="en-US" sz="1800" dirty="0"/>
          </a:p>
        </p:txBody>
      </p:sp>
      <p:pic>
        <p:nvPicPr>
          <p:cNvPr id="6" name="图片 5"/>
          <p:cNvPicPr>
            <a:picLocks noChangeAspect="1"/>
          </p:cNvPicPr>
          <p:nvPr/>
        </p:nvPicPr>
        <p:blipFill rotWithShape="1">
          <a:blip r:embed="rId1"/>
          <a:srcRect t="2474" b="3249"/>
          <a:stretch>
            <a:fillRect/>
          </a:stretch>
        </p:blipFill>
        <p:spPr>
          <a:xfrm>
            <a:off x="5912716" y="1504812"/>
            <a:ext cx="3837859" cy="4031425"/>
          </a:xfrm>
          <a:prstGeom prst="rect">
            <a:avLst/>
          </a:prstGeom>
          <a:noFill/>
        </p:spPr>
      </p:pic>
      <p:sp>
        <p:nvSpPr>
          <p:cNvPr id="15" name="Date Placeholder 6"/>
          <p:cNvSpPr>
            <a:spLocks noGrp="1"/>
          </p:cNvSpPr>
          <p:nvPr>
            <p:ph type="dt" sz="half" idx="14"/>
          </p:nvPr>
        </p:nvSpPr>
        <p:spPr>
          <a:xfrm>
            <a:off x="818600" y="5658420"/>
            <a:ext cx="2390648" cy="199221"/>
          </a:xfrm>
        </p:spPr>
        <p:txBody>
          <a:bodyPr>
            <a:normAutofit fontScale="80000"/>
          </a:bodyPr>
          <a:lstStyle/>
          <a:p>
            <a:pPr>
              <a:spcAft>
                <a:spcPts val="600"/>
              </a:spcAft>
            </a:pPr>
            <a:fld id="{CFECCED4-C13D-4D1F-B8FC-A7B400CA580B}" type="datetime1">
              <a:rPr lang="zh-CN" altLang="en-US" sz="910" smtClean="0"/>
            </a:fld>
            <a:endParaRPr lang="en-US" sz="910"/>
          </a:p>
        </p:txBody>
      </p:sp>
      <p:pic>
        <p:nvPicPr>
          <p:cNvPr id="5" name="图片 4"/>
          <p:cNvPicPr>
            <a:picLocks noChangeAspect="1"/>
          </p:cNvPicPr>
          <p:nvPr/>
        </p:nvPicPr>
        <p:blipFill>
          <a:blip r:embed="rId2"/>
          <a:stretch>
            <a:fillRect/>
          </a:stretch>
        </p:blipFill>
        <p:spPr>
          <a:xfrm>
            <a:off x="2353310" y="1081405"/>
            <a:ext cx="2247265" cy="1796415"/>
          </a:xfrm>
          <a:prstGeom prst="rect">
            <a:avLst/>
          </a:prstGeom>
        </p:spPr>
      </p:pic>
      <p:sp>
        <p:nvSpPr>
          <p:cNvPr id="7" name="矩形 6"/>
          <p:cNvSpPr/>
          <p:nvPr/>
        </p:nvSpPr>
        <p:spPr>
          <a:xfrm>
            <a:off x="8803503" y="2801672"/>
            <a:ext cx="360695" cy="11995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8" name="标题 1"/>
          <p:cNvSpPr>
            <a:spLocks noGrp="1"/>
          </p:cNvSpPr>
          <p:nvPr/>
        </p:nvSpPr>
        <p:spPr>
          <a:xfrm>
            <a:off x="594003" y="293791"/>
            <a:ext cx="9316164" cy="508771"/>
          </a:xfrm>
          <a:prstGeom prst="rect">
            <a:avLst/>
          </a:prstGeom>
        </p:spPr>
        <p:txBody>
          <a:bodyPr vert="horz" lIns="91440" tIns="45720" rIns="91440" bIns="45720" rtlCol="0" anchor="ctr">
            <a:noAutofit/>
          </a:bodyPr>
          <a:lstStyle>
            <a:lvl1pPr algn="l" defTabSz="796925" rtl="0" eaLnBrk="1" latinLnBrk="0" hangingPunct="1">
              <a:lnSpc>
                <a:spcPct val="90000"/>
              </a:lnSpc>
              <a:spcBef>
                <a:spcPct val="0"/>
              </a:spcBef>
              <a:buNone/>
              <a:defRPr sz="2090" b="1" i="0" kern="1200" spc="150" baseline="0">
                <a:solidFill>
                  <a:schemeClr val="accent1"/>
                </a:solidFill>
                <a:latin typeface="Microsoft YaHei UI" panose="020B0503020204020204" pitchFamily="34" charset="-122"/>
                <a:ea typeface="Microsoft YaHei UI" panose="020B0503020204020204" pitchFamily="34" charset="-122"/>
                <a:cs typeface="+mj-cs"/>
              </a:defRPr>
            </a:lvl1pPr>
          </a:lstStyle>
          <a:p>
            <a:r>
              <a:rPr lang="zh-CN" altLang="en-US" dirty="0"/>
              <a:t>预防措施</a:t>
            </a:r>
            <a:r>
              <a:rPr lang="en-US" altLang="zh-CN" dirty="0"/>
              <a:t>2</a:t>
            </a:r>
            <a:endParaRPr lang="en-US" altLang="zh-C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rtlCol="0"/>
          <a:lstStyle/>
          <a:p>
            <a:pPr rtl="0"/>
            <a:r>
              <a:rPr lang="zh-CN" altLang="en-US" dirty="0"/>
              <a:t>预防措施</a:t>
            </a:r>
            <a:r>
              <a:rPr lang="en-US" altLang="zh-CN" dirty="0"/>
              <a:t>3</a:t>
            </a:r>
            <a:endParaRPr lang="en-US" altLang="zh-CN" dirty="0"/>
          </a:p>
        </p:txBody>
      </p:sp>
      <p:sp>
        <p:nvSpPr>
          <p:cNvPr id="3" name="内容占位符 2"/>
          <p:cNvSpPr>
            <a:spLocks noGrp="1"/>
          </p:cNvSpPr>
          <p:nvPr>
            <p:ph sz="quarter" idx="10"/>
          </p:nvPr>
        </p:nvSpPr>
        <p:spPr>
          <a:xfrm>
            <a:off x="742315" y="1102360"/>
            <a:ext cx="4299585" cy="4280535"/>
          </a:xfrm>
        </p:spPr>
        <p:txBody>
          <a:bodyPr>
            <a:normAutofit/>
          </a:bodyPr>
          <a:lstStyle/>
          <a:p>
            <a:r>
              <a:rPr lang="zh-CN" altLang="en-US" b="1" dirty="0">
                <a:solidFill>
                  <a:srgbClr val="C00000"/>
                </a:solidFill>
              </a:rPr>
              <a:t>消毒</a:t>
            </a:r>
            <a:r>
              <a:rPr lang="en-US" altLang="zh-CN" b="1" dirty="0">
                <a:solidFill>
                  <a:srgbClr val="C00000"/>
                </a:solidFill>
              </a:rPr>
              <a:t>--</a:t>
            </a:r>
            <a:r>
              <a:rPr lang="zh-CN" altLang="en-US" b="1" dirty="0">
                <a:solidFill>
                  <a:srgbClr val="C00000"/>
                </a:solidFill>
              </a:rPr>
              <a:t>紫外灯</a:t>
            </a:r>
            <a:endParaRPr lang="zh-CN" altLang="en-US" b="1" dirty="0">
              <a:solidFill>
                <a:srgbClr val="C00000"/>
              </a:solidFill>
            </a:endParaRPr>
          </a:p>
          <a:p>
            <a:pPr fontAlgn="auto">
              <a:lnSpc>
                <a:spcPct val="150000"/>
              </a:lnSpc>
              <a:spcBef>
                <a:spcPts val="800"/>
              </a:spcBef>
              <a:buFont typeface="Wingdings" panose="05000000000000000000" charset="0"/>
              <a:buChar char="Ø"/>
            </a:pPr>
            <a:r>
              <a:rPr lang="zh-CN" altLang="en-US" sz="1800" dirty="0">
                <a:solidFill>
                  <a:schemeClr val="tx1"/>
                </a:solidFill>
              </a:rPr>
              <a:t>用于室内空气消毒</a:t>
            </a:r>
            <a:endParaRPr lang="zh-CN" altLang="en-US" sz="1800" dirty="0">
              <a:solidFill>
                <a:schemeClr val="tx1"/>
              </a:solidFill>
            </a:endParaRPr>
          </a:p>
          <a:p>
            <a:pPr fontAlgn="auto">
              <a:lnSpc>
                <a:spcPct val="150000"/>
              </a:lnSpc>
              <a:spcBef>
                <a:spcPts val="800"/>
              </a:spcBef>
              <a:buFont typeface="Wingdings" panose="05000000000000000000" charset="0"/>
              <a:buChar char="Ø"/>
            </a:pPr>
            <a:r>
              <a:rPr lang="zh-CN" altLang="en-US" sz="1800" dirty="0">
                <a:solidFill>
                  <a:schemeClr val="tx1"/>
                </a:solidFill>
              </a:rPr>
              <a:t>紫外线会穿透生物的细胞膜和细胞核，紫外线被DNA或RNA的碱基对吸收，发生光化作用，使细胞的遗传物质发生变化</a:t>
            </a:r>
            <a:endParaRPr lang="zh-CN" altLang="en-US" sz="1800" dirty="0">
              <a:solidFill>
                <a:schemeClr val="tx1"/>
              </a:solidFill>
            </a:endParaRPr>
          </a:p>
          <a:p>
            <a:pPr fontAlgn="auto">
              <a:lnSpc>
                <a:spcPct val="150000"/>
              </a:lnSpc>
              <a:spcBef>
                <a:spcPts val="800"/>
              </a:spcBef>
              <a:buFont typeface="Wingdings" panose="05000000000000000000" charset="0"/>
              <a:buChar char="Ø"/>
            </a:pPr>
            <a:r>
              <a:rPr lang="zh-CN" altLang="en-US" sz="1800" dirty="0">
                <a:solidFill>
                  <a:schemeClr val="tx1"/>
                </a:solidFill>
              </a:rPr>
              <a:t>紫外线还会使空气中的氧气变成臭氧，从而起到灭菌的作用</a:t>
            </a:r>
            <a:endParaRPr lang="zh-CN" altLang="en-US" sz="1800" dirty="0">
              <a:solidFill>
                <a:schemeClr val="tx1"/>
              </a:solidFill>
            </a:endParaRPr>
          </a:p>
        </p:txBody>
      </p:sp>
      <p:pic>
        <p:nvPicPr>
          <p:cNvPr id="2" name="图片 1" descr="紫外灯"/>
          <p:cNvPicPr>
            <a:picLocks noChangeAspect="1"/>
          </p:cNvPicPr>
          <p:nvPr/>
        </p:nvPicPr>
        <p:blipFill>
          <a:blip r:embed="rId1"/>
          <a:stretch>
            <a:fillRect/>
          </a:stretch>
        </p:blipFill>
        <p:spPr>
          <a:xfrm>
            <a:off x="5041900" y="1951355"/>
            <a:ext cx="5353685" cy="31603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rtlCol="0"/>
          <a:lstStyle/>
          <a:p>
            <a:pPr rtl="0"/>
            <a:r>
              <a:rPr lang="zh-CN" altLang="en-US" dirty="0"/>
              <a:t>预防措施</a:t>
            </a:r>
            <a:r>
              <a:rPr lang="en-US" altLang="zh-CN" dirty="0"/>
              <a:t>4</a:t>
            </a:r>
            <a:endParaRPr lang="en-US" altLang="zh-CN" dirty="0"/>
          </a:p>
        </p:txBody>
      </p:sp>
      <p:sp>
        <p:nvSpPr>
          <p:cNvPr id="3" name="内容占位符 2"/>
          <p:cNvSpPr>
            <a:spLocks noGrp="1"/>
          </p:cNvSpPr>
          <p:nvPr>
            <p:ph sz="quarter" idx="10"/>
          </p:nvPr>
        </p:nvSpPr>
        <p:spPr/>
        <p:txBody>
          <a:bodyPr>
            <a:normAutofit/>
          </a:bodyPr>
          <a:lstStyle/>
          <a:p>
            <a:r>
              <a:rPr lang="zh-CN" altLang="en-US" b="1" dirty="0">
                <a:solidFill>
                  <a:srgbClr val="C00000"/>
                </a:solidFill>
              </a:rPr>
              <a:t>消毒</a:t>
            </a:r>
            <a:endParaRPr lang="en-US" altLang="zh-CN" b="1" dirty="0"/>
          </a:p>
          <a:p>
            <a:r>
              <a:rPr lang="zh-CN" altLang="en-US" sz="1800" dirty="0"/>
              <a:t>冠状病毒对紫外线和热敏感                   长时间</a:t>
            </a:r>
            <a:r>
              <a:rPr lang="zh-CN" altLang="en-US" sz="1800" b="1" dirty="0">
                <a:solidFill>
                  <a:srgbClr val="FF0000"/>
                </a:solidFill>
              </a:rPr>
              <a:t>太阳光</a:t>
            </a:r>
            <a:r>
              <a:rPr lang="zh-CN" altLang="en-US" sz="1800" dirty="0"/>
              <a:t>照射</a:t>
            </a:r>
            <a:r>
              <a:rPr lang="en-US" altLang="zh-CN" sz="1800" dirty="0"/>
              <a:t>/</a:t>
            </a:r>
            <a:r>
              <a:rPr lang="zh-CN" altLang="en-US" sz="1800" b="1" dirty="0">
                <a:solidFill>
                  <a:srgbClr val="FF0000"/>
                </a:solidFill>
              </a:rPr>
              <a:t>加热</a:t>
            </a:r>
            <a:r>
              <a:rPr lang="zh-CN" altLang="en-US" sz="1800" dirty="0"/>
              <a:t>（</a:t>
            </a:r>
            <a:r>
              <a:rPr lang="en-US" altLang="zh-CN" sz="1800" dirty="0"/>
              <a:t>56</a:t>
            </a:r>
            <a:r>
              <a:rPr lang="zh-CN" altLang="en-US" sz="1800" dirty="0"/>
              <a:t>℃，</a:t>
            </a:r>
            <a:r>
              <a:rPr lang="en-US" altLang="zh-CN" sz="1800" dirty="0"/>
              <a:t>30min</a:t>
            </a:r>
            <a:r>
              <a:rPr lang="zh-CN" altLang="en-US" sz="1800" dirty="0"/>
              <a:t>水浴）</a:t>
            </a:r>
            <a:endParaRPr lang="en-US" altLang="zh-CN" sz="1800" dirty="0"/>
          </a:p>
          <a:p>
            <a:r>
              <a:rPr lang="zh-CN" altLang="en-US" sz="1800" dirty="0"/>
              <a:t>脂溶性溶剂：乙醚、</a:t>
            </a:r>
            <a:r>
              <a:rPr lang="en-US" altLang="zh-CN" sz="1800" dirty="0"/>
              <a:t>75%</a:t>
            </a:r>
            <a:r>
              <a:rPr lang="zh-CN" altLang="en-US" sz="1800" dirty="0"/>
              <a:t>的</a:t>
            </a:r>
            <a:r>
              <a:rPr lang="zh-CN" altLang="en-US" sz="1800" b="1" dirty="0">
                <a:solidFill>
                  <a:srgbClr val="FF0000"/>
                </a:solidFill>
              </a:rPr>
              <a:t>乙醇</a:t>
            </a:r>
            <a:r>
              <a:rPr lang="zh-CN" altLang="en-US" sz="1800" dirty="0"/>
              <a:t>（医用酒精）、</a:t>
            </a:r>
            <a:r>
              <a:rPr lang="zh-CN" altLang="en-US" sz="1800" b="1" dirty="0">
                <a:solidFill>
                  <a:srgbClr val="FF0000"/>
                </a:solidFill>
              </a:rPr>
              <a:t>含氯消毒剂</a:t>
            </a:r>
            <a:r>
              <a:rPr lang="zh-CN" altLang="en-US" sz="1800" dirty="0"/>
              <a:t>（</a:t>
            </a:r>
            <a:r>
              <a:rPr lang="en-US" altLang="zh-CN" sz="1800" dirty="0"/>
              <a:t>84</a:t>
            </a:r>
            <a:r>
              <a:rPr lang="zh-CN" altLang="en-US" sz="1800" dirty="0"/>
              <a:t>消毒液）、过氧乙酸、氯仿</a:t>
            </a:r>
            <a:endParaRPr lang="en-US" altLang="zh-CN" sz="1800" dirty="0"/>
          </a:p>
          <a:p>
            <a:r>
              <a:rPr lang="zh-CN" altLang="en-US" sz="1800" dirty="0">
                <a:solidFill>
                  <a:schemeClr val="tx1"/>
                </a:solidFill>
              </a:rPr>
              <a:t>氯己定（抗菌）不能有效灭活病毒</a:t>
            </a:r>
            <a:endParaRPr lang="zh-CN" altLang="en-US" sz="1800" dirty="0">
              <a:solidFill>
                <a:schemeClr val="tx1"/>
              </a:solidFill>
            </a:endParaRPr>
          </a:p>
        </p:txBody>
      </p:sp>
      <p:sp>
        <p:nvSpPr>
          <p:cNvPr id="5" name="箭头: 右 4"/>
          <p:cNvSpPr/>
          <p:nvPr/>
        </p:nvSpPr>
        <p:spPr>
          <a:xfrm>
            <a:off x="3904615" y="1613535"/>
            <a:ext cx="1021080" cy="1428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570"/>
          </a:p>
        </p:txBody>
      </p:sp>
      <p:pic>
        <p:nvPicPr>
          <p:cNvPr id="4" name="图片 3" descr="图片包含 游戏机, 杯子, 日落, 灯光&#10;&#10;描述已自动生成"/>
          <p:cNvPicPr>
            <a:picLocks noChangeAspect="1"/>
          </p:cNvPicPr>
          <p:nvPr/>
        </p:nvPicPr>
        <p:blipFill>
          <a:blip r:embed="rId1"/>
          <a:stretch>
            <a:fillRect/>
          </a:stretch>
        </p:blipFill>
        <p:spPr>
          <a:xfrm>
            <a:off x="818515" y="3300730"/>
            <a:ext cx="2447290" cy="2266315"/>
          </a:xfrm>
          <a:prstGeom prst="rect">
            <a:avLst/>
          </a:prstGeom>
        </p:spPr>
      </p:pic>
      <p:pic>
        <p:nvPicPr>
          <p:cNvPr id="8" name="图片 7" descr="图片包含 游戏机, 钟表&#10;&#10;描述已自动生成"/>
          <p:cNvPicPr>
            <a:picLocks noChangeAspect="1"/>
          </p:cNvPicPr>
          <p:nvPr/>
        </p:nvPicPr>
        <p:blipFill>
          <a:blip r:embed="rId2"/>
          <a:stretch>
            <a:fillRect/>
          </a:stretch>
        </p:blipFill>
        <p:spPr>
          <a:xfrm>
            <a:off x="3265805" y="3300730"/>
            <a:ext cx="2447290" cy="2266315"/>
          </a:xfrm>
          <a:prstGeom prst="rect">
            <a:avLst/>
          </a:prstGeom>
        </p:spPr>
      </p:pic>
      <p:pic>
        <p:nvPicPr>
          <p:cNvPr id="10" name="图片 9" descr="图片包含 游戏机, 瓶子&#10;&#10;描述已自动生成"/>
          <p:cNvPicPr>
            <a:picLocks noChangeAspect="1"/>
          </p:cNvPicPr>
          <p:nvPr/>
        </p:nvPicPr>
        <p:blipFill>
          <a:blip r:embed="rId3"/>
          <a:stretch>
            <a:fillRect/>
          </a:stretch>
        </p:blipFill>
        <p:spPr>
          <a:xfrm>
            <a:off x="5713095" y="3300095"/>
            <a:ext cx="2447290" cy="22790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预防措施</a:t>
            </a:r>
            <a:endParaRPr lang="zh-CN" altLang="en-US" dirty="0"/>
          </a:p>
        </p:txBody>
      </p:sp>
      <p:sp>
        <p:nvSpPr>
          <p:cNvPr id="3" name="内容占位符 2"/>
          <p:cNvSpPr>
            <a:spLocks noGrp="1"/>
          </p:cNvSpPr>
          <p:nvPr>
            <p:ph sz="quarter" idx="10"/>
          </p:nvPr>
        </p:nvSpPr>
        <p:spPr>
          <a:xfrm>
            <a:off x="742593" y="1102631"/>
            <a:ext cx="9323911" cy="4280477"/>
          </a:xfrm>
        </p:spPr>
        <p:txBody>
          <a:bodyPr>
            <a:normAutofit/>
          </a:bodyPr>
          <a:lstStyle/>
          <a:p>
            <a:r>
              <a:rPr lang="zh-CN" altLang="en-US" b="1" dirty="0">
                <a:solidFill>
                  <a:srgbClr val="C00000"/>
                </a:solidFill>
              </a:rPr>
              <a:t>电梯消毒</a:t>
            </a:r>
            <a:endParaRPr lang="zh-CN" altLang="en-US" b="1" dirty="0">
              <a:solidFill>
                <a:srgbClr val="C00000"/>
              </a:solidFill>
            </a:endParaRPr>
          </a:p>
        </p:txBody>
      </p:sp>
      <p:pic>
        <p:nvPicPr>
          <p:cNvPr id="5" name="图片 4" descr="图片包含 游戏机, 电脑, 电视&#10;&#10;描述已自动生成"/>
          <p:cNvPicPr>
            <a:picLocks noChangeAspect="1"/>
          </p:cNvPicPr>
          <p:nvPr/>
        </p:nvPicPr>
        <p:blipFill rotWithShape="1">
          <a:blip r:embed="rId1"/>
          <a:srcRect l="27472" t="14998" r="9386" b="26500"/>
          <a:stretch>
            <a:fillRect/>
          </a:stretch>
        </p:blipFill>
        <p:spPr>
          <a:xfrm>
            <a:off x="490992" y="2253069"/>
            <a:ext cx="4294312" cy="1855400"/>
          </a:xfrm>
          <a:prstGeom prst="rect">
            <a:avLst/>
          </a:prstGeom>
        </p:spPr>
      </p:pic>
      <p:sp>
        <p:nvSpPr>
          <p:cNvPr id="6" name="文本框 5"/>
          <p:cNvSpPr txBox="1"/>
          <p:nvPr/>
        </p:nvSpPr>
        <p:spPr>
          <a:xfrm>
            <a:off x="5595469" y="1121773"/>
            <a:ext cx="3603681" cy="2019935"/>
          </a:xfrm>
          <a:prstGeom prst="rect">
            <a:avLst/>
          </a:prstGeom>
          <a:noFill/>
        </p:spPr>
        <p:txBody>
          <a:bodyPr wrap="square" rtlCol="0">
            <a:spAutoFit/>
          </a:bodyPr>
          <a:lstStyle/>
          <a:p>
            <a:r>
              <a:rPr lang="zh-CN" altLang="en-US" sz="1570" dirty="0"/>
              <a:t>电梯箱、公共扶手、电梯按钮、门框等重点清洁、定期消毒</a:t>
            </a:r>
            <a:endParaRPr lang="en-US" altLang="zh-CN" sz="1570" dirty="0"/>
          </a:p>
          <a:p>
            <a:endParaRPr lang="en-US" altLang="zh-CN" sz="1570" dirty="0"/>
          </a:p>
          <a:p>
            <a:r>
              <a:rPr lang="zh-CN" altLang="en-US" sz="1570" dirty="0">
                <a:latin typeface="Times New Roman" panose="02020603050405020304" pitchFamily="18" charset="0"/>
                <a:cs typeface="Times New Roman" panose="02020603050405020304" pitchFamily="18" charset="0"/>
              </a:rPr>
              <a:t>用有效氯含量为</a:t>
            </a:r>
            <a:r>
              <a:rPr lang="en-US" altLang="zh-CN" sz="1570" dirty="0">
                <a:latin typeface="Times New Roman" panose="02020603050405020304" pitchFamily="18" charset="0"/>
                <a:cs typeface="Times New Roman" panose="02020603050405020304" pitchFamily="18" charset="0"/>
              </a:rPr>
              <a:t>250-500mg/L</a:t>
            </a:r>
            <a:r>
              <a:rPr lang="zh-CN" altLang="en-US" sz="1570" dirty="0">
                <a:latin typeface="Times New Roman" panose="02020603050405020304" pitchFamily="18" charset="0"/>
                <a:cs typeface="Times New Roman" panose="02020603050405020304" pitchFamily="18" charset="0"/>
              </a:rPr>
              <a:t>的消毒剂喷雾</a:t>
            </a:r>
            <a:r>
              <a:rPr lang="en-US" altLang="zh-CN" sz="1570" dirty="0">
                <a:latin typeface="Times New Roman" panose="02020603050405020304" pitchFamily="18" charset="0"/>
                <a:cs typeface="Times New Roman" panose="02020603050405020304" pitchFamily="18" charset="0"/>
              </a:rPr>
              <a:t>/</a:t>
            </a:r>
            <a:r>
              <a:rPr lang="zh-CN" altLang="en-US" sz="1570" dirty="0">
                <a:latin typeface="Times New Roman" panose="02020603050405020304" pitchFamily="18" charset="0"/>
                <a:cs typeface="Times New Roman" panose="02020603050405020304" pitchFamily="18" charset="0"/>
              </a:rPr>
              <a:t>擦拭</a:t>
            </a:r>
            <a:r>
              <a:rPr lang="en-US" altLang="zh-CN" sz="1570" dirty="0">
                <a:latin typeface="Times New Roman" panose="02020603050405020304" pitchFamily="18" charset="0"/>
                <a:cs typeface="Times New Roman" panose="02020603050405020304" pitchFamily="18" charset="0"/>
              </a:rPr>
              <a:t>30min</a:t>
            </a:r>
            <a:r>
              <a:rPr lang="zh-CN" altLang="en-US" sz="1570" dirty="0">
                <a:latin typeface="Times New Roman" panose="02020603050405020304" pitchFamily="18" charset="0"/>
                <a:cs typeface="Times New Roman" panose="02020603050405020304" pitchFamily="18" charset="0"/>
              </a:rPr>
              <a:t>以上，再用清水擦净</a:t>
            </a:r>
            <a:endParaRPr lang="en-US" altLang="zh-CN" sz="1570" dirty="0">
              <a:latin typeface="Times New Roman" panose="02020603050405020304" pitchFamily="18" charset="0"/>
              <a:cs typeface="Times New Roman" panose="02020603050405020304" pitchFamily="18" charset="0"/>
            </a:endParaRPr>
          </a:p>
          <a:p>
            <a:endParaRPr lang="en-US" altLang="zh-CN" sz="1570" dirty="0">
              <a:latin typeface="Times New Roman" panose="02020603050405020304" pitchFamily="18" charset="0"/>
              <a:cs typeface="Times New Roman" panose="02020603050405020304" pitchFamily="18" charset="0"/>
            </a:endParaRPr>
          </a:p>
          <a:p>
            <a:r>
              <a:rPr lang="zh-CN" altLang="en-US" sz="1570" dirty="0">
                <a:latin typeface="Times New Roman" panose="02020603050405020304" pitchFamily="18" charset="0"/>
                <a:cs typeface="Times New Roman" panose="02020603050405020304" pitchFamily="18" charset="0"/>
              </a:rPr>
              <a:t>电梯按键：</a:t>
            </a:r>
            <a:r>
              <a:rPr lang="en-US" altLang="zh-CN" sz="1570" dirty="0">
                <a:latin typeface="Times New Roman" panose="02020603050405020304" pitchFamily="18" charset="0"/>
                <a:cs typeface="Times New Roman" panose="02020603050405020304" pitchFamily="18" charset="0"/>
              </a:rPr>
              <a:t>75%</a:t>
            </a:r>
            <a:r>
              <a:rPr lang="zh-CN" altLang="en-US" sz="1570" dirty="0">
                <a:latin typeface="Times New Roman" panose="02020603050405020304" pitchFamily="18" charset="0"/>
                <a:cs typeface="Times New Roman" panose="02020603050405020304" pitchFamily="18" charset="0"/>
              </a:rPr>
              <a:t>酒精棉球</a:t>
            </a:r>
            <a:r>
              <a:rPr lang="en-US" altLang="zh-CN" sz="1570" dirty="0">
                <a:latin typeface="Times New Roman" panose="02020603050405020304" pitchFamily="18" charset="0"/>
                <a:cs typeface="Times New Roman" panose="02020603050405020304" pitchFamily="18" charset="0"/>
              </a:rPr>
              <a:t>/</a:t>
            </a:r>
            <a:r>
              <a:rPr lang="zh-CN" altLang="en-US" sz="1570" dirty="0">
                <a:latin typeface="Times New Roman" panose="02020603050405020304" pitchFamily="18" charset="0"/>
                <a:cs typeface="Times New Roman" panose="02020603050405020304" pitchFamily="18" charset="0"/>
              </a:rPr>
              <a:t>棉片擦拭</a:t>
            </a:r>
            <a:endParaRPr lang="en-US" altLang="zh-CN" sz="1570" dirty="0"/>
          </a:p>
          <a:p>
            <a:endParaRPr lang="zh-CN" altLang="en-US" sz="1570" dirty="0"/>
          </a:p>
        </p:txBody>
      </p:sp>
      <p:pic>
        <p:nvPicPr>
          <p:cNvPr id="8" name="图片 7"/>
          <p:cNvPicPr>
            <a:picLocks noChangeAspect="1"/>
          </p:cNvPicPr>
          <p:nvPr/>
        </p:nvPicPr>
        <p:blipFill>
          <a:blip r:embed="rId2"/>
          <a:stretch>
            <a:fillRect/>
          </a:stretch>
        </p:blipFill>
        <p:spPr>
          <a:xfrm>
            <a:off x="490992" y="4108818"/>
            <a:ext cx="4294312" cy="1855400"/>
          </a:xfrm>
          <a:prstGeom prst="rect">
            <a:avLst/>
          </a:prstGeom>
        </p:spPr>
      </p:pic>
      <p:pic>
        <p:nvPicPr>
          <p:cNvPr id="9" name="图片 8"/>
          <p:cNvPicPr>
            <a:picLocks noChangeAspect="1"/>
          </p:cNvPicPr>
          <p:nvPr/>
        </p:nvPicPr>
        <p:blipFill>
          <a:blip r:embed="rId3"/>
          <a:stretch>
            <a:fillRect/>
          </a:stretch>
        </p:blipFill>
        <p:spPr>
          <a:xfrm>
            <a:off x="4785304" y="3667740"/>
            <a:ext cx="4334826" cy="229647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预防措施</a:t>
            </a:r>
            <a:endParaRPr lang="zh-CN" altLang="en-US" dirty="0"/>
          </a:p>
        </p:txBody>
      </p:sp>
      <p:sp>
        <p:nvSpPr>
          <p:cNvPr id="3" name="内容占位符 2"/>
          <p:cNvSpPr>
            <a:spLocks noGrp="1"/>
          </p:cNvSpPr>
          <p:nvPr>
            <p:ph sz="quarter" idx="10"/>
          </p:nvPr>
        </p:nvSpPr>
        <p:spPr/>
        <p:txBody>
          <a:bodyPr>
            <a:normAutofit/>
          </a:bodyPr>
          <a:lstStyle/>
          <a:p>
            <a:pPr algn="l">
              <a:buClrTx/>
              <a:buSzTx/>
            </a:pPr>
            <a:r>
              <a:rPr lang="zh-CN" altLang="en-US" sz="2090" b="1" dirty="0">
                <a:solidFill>
                  <a:srgbClr val="C00000"/>
                </a:solidFill>
              </a:rPr>
              <a:t>公共场所消毒</a:t>
            </a:r>
            <a:endParaRPr lang="zh-CN" altLang="en-US" sz="2090" b="1" dirty="0">
              <a:solidFill>
                <a:srgbClr val="C00000"/>
              </a:solidFill>
            </a:endParaRPr>
          </a:p>
        </p:txBody>
      </p:sp>
      <p:pic>
        <p:nvPicPr>
          <p:cNvPr id="5" name="图片 4"/>
          <p:cNvPicPr>
            <a:picLocks noChangeAspect="1"/>
          </p:cNvPicPr>
          <p:nvPr/>
        </p:nvPicPr>
        <p:blipFill>
          <a:blip r:embed="rId1"/>
          <a:stretch>
            <a:fillRect/>
          </a:stretch>
        </p:blipFill>
        <p:spPr>
          <a:xfrm>
            <a:off x="4214439" y="2334527"/>
            <a:ext cx="6056308" cy="3172352"/>
          </a:xfrm>
          <a:prstGeom prst="rect">
            <a:avLst/>
          </a:prstGeom>
        </p:spPr>
      </p:pic>
      <p:sp>
        <p:nvSpPr>
          <p:cNvPr id="6" name="文本框 5"/>
          <p:cNvSpPr txBox="1"/>
          <p:nvPr/>
        </p:nvSpPr>
        <p:spPr>
          <a:xfrm>
            <a:off x="6306139" y="4873989"/>
            <a:ext cx="2913049" cy="332105"/>
          </a:xfrm>
          <a:prstGeom prst="rect">
            <a:avLst/>
          </a:prstGeom>
          <a:noFill/>
        </p:spPr>
        <p:txBody>
          <a:bodyPr wrap="square" rtlCol="0">
            <a:spAutoFit/>
          </a:bodyPr>
          <a:lstStyle/>
          <a:p>
            <a:r>
              <a:rPr lang="en-US" altLang="zh-CN" sz="1570" b="1" dirty="0">
                <a:solidFill>
                  <a:schemeClr val="bg1"/>
                </a:solidFill>
              </a:rPr>
              <a:t>30min</a:t>
            </a:r>
            <a:r>
              <a:rPr lang="zh-CN" altLang="en-US" sz="1570" b="1" dirty="0">
                <a:solidFill>
                  <a:schemeClr val="bg1"/>
                </a:solidFill>
              </a:rPr>
              <a:t>后用清水清洗，防腐蚀</a:t>
            </a:r>
            <a:endParaRPr lang="zh-CN" altLang="en-US" sz="1570" b="1" dirty="0">
              <a:solidFill>
                <a:schemeClr val="bg1"/>
              </a:solidFill>
            </a:endParaRPr>
          </a:p>
        </p:txBody>
      </p:sp>
      <p:sp>
        <p:nvSpPr>
          <p:cNvPr id="4" name="文本框 3"/>
          <p:cNvSpPr txBox="1"/>
          <p:nvPr/>
        </p:nvSpPr>
        <p:spPr>
          <a:xfrm>
            <a:off x="742428" y="2126614"/>
            <a:ext cx="3270715" cy="1437640"/>
          </a:xfrm>
          <a:prstGeom prst="rect">
            <a:avLst/>
          </a:prstGeom>
          <a:noFill/>
        </p:spPr>
        <p:txBody>
          <a:bodyPr wrap="square" rtlCol="0">
            <a:spAutoFit/>
          </a:bodyPr>
          <a:lstStyle/>
          <a:p>
            <a:r>
              <a:rPr lang="zh-CN" altLang="en-US" sz="1745" dirty="0">
                <a:latin typeface="Microsoft YaHei UI" panose="020B0503020204020204" pitchFamily="34" charset="-122"/>
                <a:ea typeface="Microsoft YaHei UI" panose="020B0503020204020204" pitchFamily="34" charset="-122"/>
              </a:rPr>
              <a:t>保持清洁、通风、及时清理垃圾</a:t>
            </a:r>
            <a:endParaRPr lang="en-US" altLang="zh-CN" sz="1745" dirty="0">
              <a:latin typeface="Microsoft YaHei UI" panose="020B0503020204020204" pitchFamily="34" charset="-122"/>
              <a:ea typeface="Microsoft YaHei UI" panose="020B0503020204020204" pitchFamily="34" charset="-122"/>
            </a:endParaRPr>
          </a:p>
          <a:p>
            <a:endParaRPr lang="en-US" altLang="zh-CN" sz="1745" dirty="0">
              <a:latin typeface="Microsoft YaHei UI" panose="020B0503020204020204" pitchFamily="34" charset="-122"/>
              <a:ea typeface="Microsoft YaHei UI" panose="020B0503020204020204" pitchFamily="34" charset="-122"/>
            </a:endParaRPr>
          </a:p>
          <a:p>
            <a:r>
              <a:rPr lang="zh-CN" altLang="en-US" sz="1745" dirty="0">
                <a:latin typeface="Microsoft YaHei UI" panose="020B0503020204020204" pitchFamily="34" charset="-122"/>
                <a:ea typeface="Microsoft YaHei UI" panose="020B0503020204020204" pitchFamily="34" charset="-122"/>
              </a:rPr>
              <a:t>室内地面、公厕及其手压阀、水龙头、楼梯扶手等消毒</a:t>
            </a:r>
            <a:endParaRPr lang="zh-CN" altLang="en-US" sz="1745" dirty="0">
              <a:latin typeface="Microsoft YaHei UI" panose="020B0503020204020204" pitchFamily="34" charset="-122"/>
              <a:ea typeface="Microsoft YaHei UI"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预防措施</a:t>
            </a:r>
            <a:endParaRPr lang="zh-CN" altLang="en-US" dirty="0"/>
          </a:p>
        </p:txBody>
      </p:sp>
      <p:sp>
        <p:nvSpPr>
          <p:cNvPr id="3" name="内容占位符 2"/>
          <p:cNvSpPr>
            <a:spLocks noGrp="1"/>
          </p:cNvSpPr>
          <p:nvPr>
            <p:ph sz="quarter" idx="10"/>
          </p:nvPr>
        </p:nvSpPr>
        <p:spPr/>
        <p:txBody>
          <a:bodyPr>
            <a:normAutofit/>
          </a:bodyPr>
          <a:lstStyle/>
          <a:p>
            <a:pPr fontAlgn="auto">
              <a:lnSpc>
                <a:spcPct val="150000"/>
              </a:lnSpc>
              <a:spcBef>
                <a:spcPts val="800"/>
              </a:spcBef>
            </a:pPr>
            <a:r>
              <a:rPr lang="zh-CN" altLang="en-US" sz="2090" b="1" dirty="0">
                <a:solidFill>
                  <a:srgbClr val="C00000"/>
                </a:solidFill>
              </a:rPr>
              <a:t>家具表面消毒：</a:t>
            </a:r>
            <a:r>
              <a:rPr lang="zh-CN" altLang="en-US" sz="1570" dirty="0"/>
              <a:t>有效氯氨量为</a:t>
            </a:r>
            <a:r>
              <a:rPr lang="en-US" altLang="zh-CN" sz="1570" dirty="0"/>
              <a:t>500mg/L</a:t>
            </a:r>
            <a:r>
              <a:rPr lang="zh-CN" altLang="en-US" sz="1570" dirty="0"/>
              <a:t>的消毒剂或</a:t>
            </a:r>
            <a:r>
              <a:rPr lang="en-US" altLang="zh-CN" sz="1570" dirty="0"/>
              <a:t>75%</a:t>
            </a:r>
            <a:r>
              <a:rPr lang="zh-CN" altLang="en-US" sz="1570" dirty="0"/>
              <a:t>的酒精</a:t>
            </a:r>
            <a:endParaRPr lang="en-US" altLang="zh-CN" sz="1570" dirty="0"/>
          </a:p>
          <a:p>
            <a:pPr fontAlgn="auto">
              <a:lnSpc>
                <a:spcPct val="150000"/>
              </a:lnSpc>
              <a:spcBef>
                <a:spcPts val="800"/>
              </a:spcBef>
            </a:pPr>
            <a:r>
              <a:rPr lang="zh-CN" altLang="en-US" sz="2090" b="1" dirty="0">
                <a:solidFill>
                  <a:srgbClr val="C00000"/>
                </a:solidFill>
              </a:rPr>
              <a:t>厕所消毒</a:t>
            </a:r>
            <a:endParaRPr lang="zh-CN" altLang="en-US" sz="2090" b="1" dirty="0">
              <a:solidFill>
                <a:srgbClr val="C00000"/>
              </a:solidFill>
            </a:endParaRPr>
          </a:p>
          <a:p>
            <a:pPr fontAlgn="auto">
              <a:lnSpc>
                <a:spcPct val="150000"/>
              </a:lnSpc>
              <a:spcBef>
                <a:spcPts val="800"/>
              </a:spcBef>
            </a:pPr>
            <a:r>
              <a:rPr lang="zh-CN" altLang="en-US" sz="1570" dirty="0"/>
              <a:t>有效氯含量为</a:t>
            </a:r>
            <a:r>
              <a:rPr lang="en-US" altLang="zh-CN" sz="1570" dirty="0"/>
              <a:t>2000mg/L</a:t>
            </a:r>
            <a:r>
              <a:rPr lang="zh-CN" altLang="en-US" sz="1570" dirty="0"/>
              <a:t>的消毒剂擦拭消毒</a:t>
            </a:r>
            <a:r>
              <a:rPr lang="en-US" altLang="zh-CN" sz="1570" dirty="0"/>
              <a:t>30min</a:t>
            </a:r>
            <a:endParaRPr lang="en-US" altLang="zh-CN" sz="1570" dirty="0"/>
          </a:p>
          <a:p>
            <a:pPr fontAlgn="auto">
              <a:lnSpc>
                <a:spcPct val="150000"/>
              </a:lnSpc>
              <a:spcBef>
                <a:spcPts val="800"/>
              </a:spcBef>
            </a:pPr>
            <a:r>
              <a:rPr lang="zh-CN" altLang="en-US" sz="1570" dirty="0"/>
              <a:t>门把手、水龙头等用有效氯含量为</a:t>
            </a:r>
            <a:r>
              <a:rPr lang="en-US" altLang="zh-CN" sz="1570" dirty="0"/>
              <a:t>500-1000mg/L</a:t>
            </a:r>
            <a:r>
              <a:rPr lang="zh-CN" altLang="en-US" sz="1570" dirty="0"/>
              <a:t>的消毒剂等，</a:t>
            </a:r>
            <a:r>
              <a:rPr lang="en-US" altLang="zh-CN" sz="1570" dirty="0"/>
              <a:t>30min</a:t>
            </a:r>
            <a:r>
              <a:rPr lang="zh-CN" altLang="en-US" sz="1570" dirty="0"/>
              <a:t>后用清水擦洗</a:t>
            </a:r>
            <a:endParaRPr lang="en-US" altLang="zh-CN" sz="1570" dirty="0"/>
          </a:p>
          <a:p>
            <a:pPr fontAlgn="auto">
              <a:lnSpc>
                <a:spcPct val="150000"/>
              </a:lnSpc>
              <a:spcBef>
                <a:spcPts val="800"/>
              </a:spcBef>
            </a:pPr>
            <a:r>
              <a:rPr lang="zh-CN" altLang="en-US" sz="2090" b="1" dirty="0">
                <a:solidFill>
                  <a:srgbClr val="C00000"/>
                </a:solidFill>
              </a:rPr>
              <a:t>污染地面消毒：</a:t>
            </a:r>
            <a:r>
              <a:rPr lang="zh-CN" altLang="en-US" sz="1570" dirty="0"/>
              <a:t>有效氯含量</a:t>
            </a:r>
            <a:r>
              <a:rPr lang="en-US" altLang="zh-CN" sz="1570" dirty="0"/>
              <a:t>1000mg/L</a:t>
            </a:r>
            <a:r>
              <a:rPr lang="zh-CN" altLang="en-US" sz="1570" dirty="0"/>
              <a:t>的消毒剂</a:t>
            </a:r>
            <a:endParaRPr lang="zh-CN" altLang="en-US" sz="1570" dirty="0"/>
          </a:p>
        </p:txBody>
      </p:sp>
      <p:pic>
        <p:nvPicPr>
          <p:cNvPr id="5" name="图片 4" descr="卡通人物&#10;&#10;描述已自动生成"/>
          <p:cNvPicPr>
            <a:picLocks noChangeAspect="1"/>
          </p:cNvPicPr>
          <p:nvPr/>
        </p:nvPicPr>
        <p:blipFill>
          <a:blip r:embed="rId1"/>
          <a:stretch>
            <a:fillRect/>
          </a:stretch>
        </p:blipFill>
        <p:spPr>
          <a:xfrm>
            <a:off x="6004972" y="3108261"/>
            <a:ext cx="2229065" cy="2444541"/>
          </a:xfrm>
          <a:prstGeom prst="rect">
            <a:avLst/>
          </a:prstGeom>
        </p:spPr>
      </p:pic>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30" r="18699" b="31202"/>
          <a:stretch>
            <a:fillRect/>
          </a:stretch>
        </p:blipFill>
        <p:spPr bwMode="auto">
          <a:xfrm>
            <a:off x="8273881" y="3377130"/>
            <a:ext cx="2013946" cy="20059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预防措施</a:t>
            </a:r>
            <a:endParaRPr lang="zh-CN" altLang="en-US" dirty="0"/>
          </a:p>
        </p:txBody>
      </p:sp>
      <p:sp>
        <p:nvSpPr>
          <p:cNvPr id="3" name="内容占位符 2"/>
          <p:cNvSpPr>
            <a:spLocks noGrp="1"/>
          </p:cNvSpPr>
          <p:nvPr>
            <p:ph sz="quarter" idx="10"/>
          </p:nvPr>
        </p:nvSpPr>
        <p:spPr/>
        <p:txBody>
          <a:bodyPr>
            <a:normAutofit/>
          </a:bodyPr>
          <a:lstStyle/>
          <a:p>
            <a:pPr marL="0" indent="0">
              <a:buNone/>
            </a:pPr>
            <a:r>
              <a:rPr lang="zh-CN" altLang="en-US" sz="1570" b="1" dirty="0"/>
              <a:t>有效氯含量为</a:t>
            </a:r>
            <a:r>
              <a:rPr lang="en-US" altLang="zh-CN" sz="1570" b="1" dirty="0"/>
              <a:t>500mg/L</a:t>
            </a:r>
            <a:r>
              <a:rPr lang="zh-CN" altLang="en-US" sz="1570" b="1" dirty="0"/>
              <a:t>的消毒剂的配置方法</a:t>
            </a:r>
            <a:endParaRPr lang="zh-CN" altLang="en-US" sz="1570" b="1" dirty="0"/>
          </a:p>
        </p:txBody>
      </p:sp>
      <p:pic>
        <p:nvPicPr>
          <p:cNvPr id="5" name="图片 4" descr="碗里面&#10;&#10;描述已自动生成"/>
          <p:cNvPicPr>
            <a:picLocks noChangeAspect="1"/>
          </p:cNvPicPr>
          <p:nvPr/>
        </p:nvPicPr>
        <p:blipFill rotWithShape="1">
          <a:blip r:embed="rId1"/>
          <a:srcRect t="11561" b="8492"/>
          <a:stretch>
            <a:fillRect/>
          </a:stretch>
        </p:blipFill>
        <p:spPr>
          <a:xfrm>
            <a:off x="3975140" y="1478660"/>
            <a:ext cx="6007610" cy="1208605"/>
          </a:xfrm>
          <a:prstGeom prst="rect">
            <a:avLst/>
          </a:prstGeom>
        </p:spPr>
      </p:pic>
      <p:pic>
        <p:nvPicPr>
          <p:cNvPr id="7" name="图片 6" descr="图片包含 游戏机, 杯子, 玻璃&#10;&#10;描述已自动生成"/>
          <p:cNvPicPr>
            <a:picLocks noChangeAspect="1"/>
          </p:cNvPicPr>
          <p:nvPr/>
        </p:nvPicPr>
        <p:blipFill rotWithShape="1">
          <a:blip r:embed="rId2"/>
          <a:srcRect t="5882" b="9625"/>
          <a:stretch>
            <a:fillRect/>
          </a:stretch>
        </p:blipFill>
        <p:spPr>
          <a:xfrm>
            <a:off x="3975140" y="2687265"/>
            <a:ext cx="6007610" cy="1398972"/>
          </a:xfrm>
          <a:prstGeom prst="rect">
            <a:avLst/>
          </a:prstGeom>
        </p:spPr>
      </p:pic>
      <p:pic>
        <p:nvPicPr>
          <p:cNvPr id="9" name="图片 8" descr="图片包含 游戏机, 餐具, 杯子, 玻璃&#10;&#10;描述已自动生成"/>
          <p:cNvPicPr>
            <a:picLocks noChangeAspect="1"/>
          </p:cNvPicPr>
          <p:nvPr/>
        </p:nvPicPr>
        <p:blipFill rotWithShape="1">
          <a:blip r:embed="rId3"/>
          <a:srcRect t="6759"/>
          <a:stretch>
            <a:fillRect/>
          </a:stretch>
        </p:blipFill>
        <p:spPr>
          <a:xfrm>
            <a:off x="3975140" y="4049602"/>
            <a:ext cx="6007610" cy="1503412"/>
          </a:xfrm>
          <a:prstGeom prst="rect">
            <a:avLst/>
          </a:prstGeom>
        </p:spPr>
      </p:pic>
      <p:sp>
        <p:nvSpPr>
          <p:cNvPr id="10" name="箭头: 右 9"/>
          <p:cNvSpPr/>
          <p:nvPr/>
        </p:nvSpPr>
        <p:spPr>
          <a:xfrm>
            <a:off x="3302217" y="1912518"/>
            <a:ext cx="672923" cy="239065"/>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1" name="箭头: 右 10"/>
          <p:cNvSpPr/>
          <p:nvPr/>
        </p:nvSpPr>
        <p:spPr>
          <a:xfrm>
            <a:off x="3304548" y="3063294"/>
            <a:ext cx="672923" cy="239065"/>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2" name="箭头: 右 11"/>
          <p:cNvSpPr/>
          <p:nvPr/>
        </p:nvSpPr>
        <p:spPr>
          <a:xfrm>
            <a:off x="3294597" y="4182935"/>
            <a:ext cx="672923" cy="239065"/>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3" name="文本框 12"/>
          <p:cNvSpPr txBox="1"/>
          <p:nvPr/>
        </p:nvSpPr>
        <p:spPr>
          <a:xfrm>
            <a:off x="725629" y="1871118"/>
            <a:ext cx="2793284" cy="332105"/>
          </a:xfrm>
          <a:prstGeom prst="rect">
            <a:avLst/>
          </a:prstGeom>
          <a:noFill/>
        </p:spPr>
        <p:txBody>
          <a:bodyPr wrap="square" rtlCol="0">
            <a:spAutoFit/>
          </a:bodyPr>
          <a:lstStyle/>
          <a:p>
            <a:r>
              <a:rPr lang="en-US" altLang="zh-CN" sz="1570" dirty="0"/>
              <a:t>84</a:t>
            </a:r>
            <a:r>
              <a:rPr lang="zh-CN" altLang="en-US" sz="1570" dirty="0"/>
              <a:t>消毒液：有效氯含量</a:t>
            </a:r>
            <a:r>
              <a:rPr lang="en-US" altLang="zh-CN" sz="1570" dirty="0"/>
              <a:t>5%</a:t>
            </a:r>
            <a:endParaRPr lang="zh-CN" altLang="en-US" sz="1570" dirty="0"/>
          </a:p>
        </p:txBody>
      </p:sp>
      <p:sp>
        <p:nvSpPr>
          <p:cNvPr id="14" name="文本框 13"/>
          <p:cNvSpPr txBox="1"/>
          <p:nvPr/>
        </p:nvSpPr>
        <p:spPr>
          <a:xfrm>
            <a:off x="571496" y="3021893"/>
            <a:ext cx="2855146" cy="332105"/>
          </a:xfrm>
          <a:prstGeom prst="rect">
            <a:avLst/>
          </a:prstGeom>
          <a:noFill/>
        </p:spPr>
        <p:txBody>
          <a:bodyPr wrap="square" rtlCol="0">
            <a:spAutoFit/>
          </a:bodyPr>
          <a:lstStyle/>
          <a:p>
            <a:r>
              <a:rPr lang="zh-CN" altLang="en-US" sz="1570" dirty="0"/>
              <a:t>消毒粉：有效氯含量</a:t>
            </a:r>
            <a:r>
              <a:rPr lang="en-US" altLang="zh-CN" sz="1570" dirty="0"/>
              <a:t>12-13%</a:t>
            </a:r>
            <a:endParaRPr lang="zh-CN" altLang="en-US" sz="1570" dirty="0"/>
          </a:p>
        </p:txBody>
      </p:sp>
      <p:sp>
        <p:nvSpPr>
          <p:cNvPr id="15" name="文本框 14"/>
          <p:cNvSpPr txBox="1"/>
          <p:nvPr/>
        </p:nvSpPr>
        <p:spPr>
          <a:xfrm>
            <a:off x="658524" y="4086237"/>
            <a:ext cx="2466142" cy="573405"/>
          </a:xfrm>
          <a:prstGeom prst="rect">
            <a:avLst/>
          </a:prstGeom>
          <a:noFill/>
        </p:spPr>
        <p:txBody>
          <a:bodyPr wrap="square" rtlCol="0">
            <a:spAutoFit/>
          </a:bodyPr>
          <a:lstStyle/>
          <a:p>
            <a:r>
              <a:rPr lang="zh-CN" altLang="en-US" sz="1570" dirty="0"/>
              <a:t>含氯泡腾片：有效氯含量</a:t>
            </a:r>
            <a:r>
              <a:rPr lang="en-US" altLang="zh-CN" sz="1570" dirty="0"/>
              <a:t>480-580mg/</a:t>
            </a:r>
            <a:r>
              <a:rPr lang="zh-CN" altLang="en-US" sz="1570" dirty="0"/>
              <a:t>片</a:t>
            </a:r>
            <a:endParaRPr lang="zh-CN" altLang="en-US" sz="157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nvPr>
        </p:nvSpPr>
        <p:spPr>
          <a:xfrm>
            <a:off x="733844" y="0"/>
            <a:ext cx="9017429" cy="733958"/>
          </a:xfrm>
        </p:spPr>
        <p:txBody>
          <a:bodyPr/>
          <a:lstStyle/>
          <a:p>
            <a:pPr algn="ctr"/>
            <a:r>
              <a:rPr lang="zh-CN" altLang="en-US" sz="3600" dirty="0"/>
              <a:t>目     录</a:t>
            </a:r>
            <a:endParaRPr lang="zh-CN" altLang="en-US" sz="3600" dirty="0"/>
          </a:p>
        </p:txBody>
      </p:sp>
      <p:grpSp>
        <p:nvGrpSpPr>
          <p:cNvPr id="6" name="组合 5"/>
          <p:cNvGrpSpPr/>
          <p:nvPr/>
        </p:nvGrpSpPr>
        <p:grpSpPr>
          <a:xfrm>
            <a:off x="2211070" y="2026920"/>
            <a:ext cx="6311265" cy="3322348"/>
            <a:chOff x="1992515" y="860945"/>
            <a:chExt cx="6117529" cy="3451113"/>
          </a:xfrm>
        </p:grpSpPr>
        <p:sp>
          <p:nvSpPr>
            <p:cNvPr id="7" name="圆角矩形 19"/>
            <p:cNvSpPr/>
            <p:nvPr/>
          </p:nvSpPr>
          <p:spPr>
            <a:xfrm>
              <a:off x="3286927" y="928885"/>
              <a:ext cx="4573221" cy="61607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a:r>
                <a:rPr lang="zh-CN" altLang="en-US" sz="1800" b="1" spc="300" dirty="0">
                  <a:solidFill>
                    <a:schemeClr val="bg1"/>
                  </a:solidFill>
                  <a:latin typeface="微软雅黑" panose="020B0503020204020204" pitchFamily="34" charset="-122"/>
                  <a:ea typeface="微软雅黑" panose="020B0503020204020204" pitchFamily="34" charset="-122"/>
                </a:rPr>
                <a:t>新冠状病毒的特点与防护</a:t>
              </a:r>
              <a:endParaRPr lang="zh-CN" altLang="en-US" sz="1800" b="1" spc="3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325147" y="1030234"/>
              <a:ext cx="4272366"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endParaRPr lang="zh-CN" altLang="en-US" b="1" spc="300" dirty="0">
                <a:solidFill>
                  <a:schemeClr val="bg1"/>
                </a:solidFill>
                <a:latin typeface="+mn-ea"/>
                <a:ea typeface="+mn-ea"/>
              </a:endParaRPr>
            </a:p>
          </p:txBody>
        </p:sp>
        <p:grpSp>
          <p:nvGrpSpPr>
            <p:cNvPr id="9" name="组合 8"/>
            <p:cNvGrpSpPr/>
            <p:nvPr/>
          </p:nvGrpSpPr>
          <p:grpSpPr>
            <a:xfrm>
              <a:off x="1992515" y="860945"/>
              <a:ext cx="1277062" cy="725254"/>
              <a:chOff x="4963279" y="1286668"/>
              <a:chExt cx="3178708" cy="2757793"/>
            </a:xfrm>
            <a:effectLst>
              <a:outerShdw blurRad="381000" dist="254000" dir="8100000" algn="tr" rotWithShape="0">
                <a:prstClr val="black">
                  <a:alpha val="40000"/>
                </a:prstClr>
              </a:outerShdw>
            </a:effectLst>
          </p:grpSpPr>
          <p:sp>
            <p:nvSpPr>
              <p:cNvPr id="31" name="圆角矩形 22"/>
              <p:cNvSpPr/>
              <p:nvPr/>
            </p:nvSpPr>
            <p:spPr>
              <a:xfrm>
                <a:off x="4963279" y="1286668"/>
                <a:ext cx="3178708"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2" name="圆角矩形 23"/>
              <p:cNvSpPr/>
              <p:nvPr/>
            </p:nvSpPr>
            <p:spPr>
              <a:xfrm>
                <a:off x="4963279" y="1367703"/>
                <a:ext cx="3130823" cy="259572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grpSp>
        <p:sp>
          <p:nvSpPr>
            <p:cNvPr id="10" name="圆角矩形 24"/>
            <p:cNvSpPr/>
            <p:nvPr/>
          </p:nvSpPr>
          <p:spPr bwMode="auto">
            <a:xfrm>
              <a:off x="2282322" y="929124"/>
              <a:ext cx="714280" cy="588896"/>
            </a:xfrm>
            <a:prstGeom prst="roundRect">
              <a:avLst/>
            </a:prstGeom>
            <a:solidFill>
              <a:srgbClr val="0070C0"/>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01</a:t>
              </a:r>
              <a:endParaRPr lang="zh-CN" altLang="en-US" sz="2400" dirty="0">
                <a:latin typeface="Impact" panose="020B0806030902050204" pitchFamily="34" charset="0"/>
                <a:cs typeface="+mn-ea"/>
                <a:sym typeface="+mn-lt"/>
              </a:endParaRPr>
            </a:p>
          </p:txBody>
        </p:sp>
        <p:sp>
          <p:nvSpPr>
            <p:cNvPr id="12" name="圆角矩形 25"/>
            <p:cNvSpPr/>
            <p:nvPr/>
          </p:nvSpPr>
          <p:spPr>
            <a:xfrm>
              <a:off x="3114606" y="1882621"/>
              <a:ext cx="4745762" cy="61601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p>
          </p:txBody>
        </p:sp>
        <p:sp>
          <p:nvSpPr>
            <p:cNvPr id="14" name="矩形 13"/>
            <p:cNvSpPr/>
            <p:nvPr/>
          </p:nvSpPr>
          <p:spPr>
            <a:xfrm>
              <a:off x="3287146" y="2013069"/>
              <a:ext cx="4822898"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l" fontAlgn="auto">
                <a:spcBef>
                  <a:spcPts val="0"/>
                </a:spcBef>
                <a:spcAft>
                  <a:spcPts val="0"/>
                </a:spcAft>
                <a:defRPr/>
              </a:pPr>
              <a:r>
                <a:rPr lang="zh-CN" altLang="en-US" b="1" spc="300" dirty="0">
                  <a:solidFill>
                    <a:schemeClr val="bg1"/>
                  </a:solidFill>
                  <a:latin typeface="微软雅黑" panose="020B0503020204020204" pitchFamily="34" charset="-122"/>
                  <a:ea typeface="微软雅黑" panose="020B0503020204020204" pitchFamily="34" charset="-122"/>
                </a:rPr>
                <a:t>新冠病毒肺炎临床诊断</a:t>
              </a:r>
              <a:endParaRPr lang="zh-CN" altLang="en-US" b="1" spc="3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992515" y="1841852"/>
              <a:ext cx="1277062" cy="725254"/>
              <a:chOff x="4963279" y="1286668"/>
              <a:chExt cx="3178708" cy="2757793"/>
            </a:xfrm>
            <a:effectLst>
              <a:outerShdw blurRad="381000" dist="254000" dir="8100000" algn="tr" rotWithShape="0">
                <a:prstClr val="black">
                  <a:alpha val="40000"/>
                </a:prstClr>
              </a:outerShdw>
            </a:effectLst>
          </p:grpSpPr>
          <p:sp>
            <p:nvSpPr>
              <p:cNvPr id="29" name="圆角矩形 28"/>
              <p:cNvSpPr/>
              <p:nvPr/>
            </p:nvSpPr>
            <p:spPr>
              <a:xfrm>
                <a:off x="4963279" y="1286668"/>
                <a:ext cx="3178708"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0" name="圆角矩形 29"/>
              <p:cNvSpPr/>
              <p:nvPr/>
            </p:nvSpPr>
            <p:spPr>
              <a:xfrm>
                <a:off x="4963279" y="1367703"/>
                <a:ext cx="3130823" cy="259572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grpSp>
        <p:sp>
          <p:nvSpPr>
            <p:cNvPr id="16" name="圆角矩形 30"/>
            <p:cNvSpPr/>
            <p:nvPr/>
          </p:nvSpPr>
          <p:spPr bwMode="auto">
            <a:xfrm>
              <a:off x="2282322" y="1910031"/>
              <a:ext cx="714280" cy="588896"/>
            </a:xfrm>
            <a:prstGeom prst="roundRect">
              <a:avLst/>
            </a:prstGeom>
            <a:solidFill>
              <a:schemeClr val="bg1">
                <a:lumMod val="85000"/>
              </a:schemeClr>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02</a:t>
              </a:r>
              <a:endParaRPr lang="zh-CN" altLang="en-US" sz="2400" dirty="0">
                <a:latin typeface="Impact" panose="020B0806030902050204" pitchFamily="34" charset="0"/>
                <a:cs typeface="+mn-ea"/>
                <a:sym typeface="+mn-lt"/>
              </a:endParaRPr>
            </a:p>
          </p:txBody>
        </p:sp>
        <p:sp>
          <p:nvSpPr>
            <p:cNvPr id="18" name="矩形 17"/>
            <p:cNvSpPr/>
            <p:nvPr/>
          </p:nvSpPr>
          <p:spPr>
            <a:xfrm>
              <a:off x="3333551" y="2956961"/>
              <a:ext cx="1365865"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b="1" spc="300" dirty="0">
                  <a:solidFill>
                    <a:schemeClr val="bg1"/>
                  </a:solidFill>
                  <a:latin typeface="+mn-ea"/>
                  <a:ea typeface="+mn-ea"/>
                </a:rPr>
                <a:t>总     结</a:t>
              </a:r>
              <a:endParaRPr lang="zh-CN" altLang="en-US" b="1" spc="300" dirty="0">
                <a:solidFill>
                  <a:schemeClr val="bg1"/>
                </a:solidFill>
                <a:latin typeface="+mn-ea"/>
                <a:ea typeface="+mn-ea"/>
              </a:endParaRPr>
            </a:p>
          </p:txBody>
        </p:sp>
        <p:sp>
          <p:nvSpPr>
            <p:cNvPr id="22" name="矩形 21"/>
            <p:cNvSpPr/>
            <p:nvPr/>
          </p:nvSpPr>
          <p:spPr>
            <a:xfrm>
              <a:off x="3404814" y="3929484"/>
              <a:ext cx="1482263"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b="1" spc="300" dirty="0">
                  <a:solidFill>
                    <a:schemeClr val="bg1"/>
                  </a:solidFill>
                  <a:latin typeface="+mn-ea"/>
                  <a:ea typeface="+mn-ea"/>
                </a:rPr>
                <a:t>总      结</a:t>
              </a:r>
              <a:endParaRPr lang="zh-CN" altLang="en-US" b="1" spc="300" dirty="0">
                <a:solidFill>
                  <a:schemeClr val="bg1"/>
                </a:solidFill>
                <a:latin typeface="+mn-ea"/>
                <a:ea typeface="+mn-ea"/>
              </a:endParaRPr>
            </a:p>
          </p:txBody>
        </p:sp>
      </p:grpSp>
      <p:sp>
        <p:nvSpPr>
          <p:cNvPr id="2" name="圆角矩形 1"/>
          <p:cNvSpPr/>
          <p:nvPr/>
        </p:nvSpPr>
        <p:spPr>
          <a:xfrm>
            <a:off x="2211070" y="3901064"/>
            <a:ext cx="1297658" cy="65716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 name="圆角矩形 30"/>
          <p:cNvSpPr/>
          <p:nvPr/>
        </p:nvSpPr>
        <p:spPr bwMode="auto">
          <a:xfrm>
            <a:off x="2501165" y="3945548"/>
            <a:ext cx="736900" cy="566924"/>
          </a:xfrm>
          <a:prstGeom prst="roundRect">
            <a:avLst/>
          </a:prstGeom>
          <a:solidFill>
            <a:schemeClr val="bg1">
              <a:lumMod val="85000"/>
            </a:schemeClr>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03</a:t>
            </a:r>
            <a:endParaRPr lang="zh-CN" altLang="en-US" sz="2400" dirty="0">
              <a:latin typeface="Impact" panose="020B0806030902050204" pitchFamily="34" charset="0"/>
              <a:cs typeface="+mn-ea"/>
              <a:sym typeface="+mn-lt"/>
            </a:endParaRPr>
          </a:p>
        </p:txBody>
      </p:sp>
      <p:sp>
        <p:nvSpPr>
          <p:cNvPr id="4" name="圆角矩形 25"/>
          <p:cNvSpPr/>
          <p:nvPr/>
        </p:nvSpPr>
        <p:spPr>
          <a:xfrm>
            <a:off x="3509645" y="3900805"/>
            <a:ext cx="4754880" cy="5956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fontAlgn="auto">
              <a:spcBef>
                <a:spcPts val="0"/>
              </a:spcBef>
              <a:spcAft>
                <a:spcPts val="0"/>
              </a:spcAft>
              <a:buClrTx/>
              <a:buSzTx/>
              <a:buFontTx/>
              <a:defRPr/>
            </a:pPr>
            <a:r>
              <a:rPr lang="zh-CN" altLang="en-US" sz="1800" b="1" spc="300" dirty="0">
                <a:solidFill>
                  <a:schemeClr val="bg1"/>
                </a:solidFill>
                <a:latin typeface="微软雅黑" panose="020B0503020204020204" pitchFamily="34" charset="-122"/>
                <a:ea typeface="微软雅黑" panose="020B0503020204020204" pitchFamily="34" charset="-122"/>
                <a:sym typeface="+mn-ea"/>
              </a:rPr>
              <a:t>新冠病毒肺炎治疗</a:t>
            </a:r>
            <a:r>
              <a:rPr lang="en-US" altLang="zh-CN" sz="1800" b="1" spc="300" dirty="0">
                <a:solidFill>
                  <a:schemeClr val="bg1"/>
                </a:solidFill>
                <a:latin typeface="微软雅黑" panose="020B0503020204020204" pitchFamily="34" charset="-122"/>
                <a:ea typeface="微软雅黑" panose="020B0503020204020204" pitchFamily="34" charset="-122"/>
                <a:sym typeface="+mn-ea"/>
              </a:rPr>
              <a:t>“</a:t>
            </a:r>
            <a:r>
              <a:rPr lang="zh-CN" altLang="en-US" sz="1800" b="1" spc="300" dirty="0">
                <a:solidFill>
                  <a:schemeClr val="bg1"/>
                </a:solidFill>
                <a:latin typeface="微软雅黑" panose="020B0503020204020204" pitchFamily="34" charset="-122"/>
                <a:ea typeface="微软雅黑" panose="020B0503020204020204" pitchFamily="34" charset="-122"/>
                <a:sym typeface="+mn-ea"/>
              </a:rPr>
              <a:t>中国思路</a:t>
            </a:r>
            <a:r>
              <a:rPr lang="en-US" altLang="zh-CN" sz="1800" b="1" spc="300" dirty="0">
                <a:solidFill>
                  <a:schemeClr val="bg1"/>
                </a:solidFill>
                <a:latin typeface="微软雅黑" panose="020B0503020204020204" pitchFamily="34" charset="-122"/>
                <a:ea typeface="微软雅黑" panose="020B0503020204020204" pitchFamily="34" charset="-122"/>
                <a:sym typeface="+mn-ea"/>
              </a:rPr>
              <a:t>”</a:t>
            </a:r>
            <a:endParaRPr lang="en-US" altLang="zh-CN" sz="1800" b="1" spc="3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ctrTitle"/>
          </p:nvPr>
        </p:nvSpPr>
        <p:spPr>
          <a:xfrm>
            <a:off x="4046220" y="80010"/>
            <a:ext cx="2708275" cy="734060"/>
          </a:xfrm>
        </p:spPr>
        <p:txBody>
          <a:bodyPr>
            <a:normAutofit/>
          </a:bodyPr>
          <a:p>
            <a:r>
              <a:rPr lang="zh-CN" altLang="en-US" sz="3600" b="1" dirty="0">
                <a:solidFill>
                  <a:srgbClr val="005CAB"/>
                </a:solidFill>
              </a:rPr>
              <a:t>中医药预防</a:t>
            </a:r>
            <a:endParaRPr lang="zh-CN" altLang="en-US" dirty="0"/>
          </a:p>
        </p:txBody>
      </p:sp>
      <p:sp>
        <p:nvSpPr>
          <p:cNvPr id="3" name="文本框 2"/>
          <p:cNvSpPr txBox="1"/>
          <p:nvPr/>
        </p:nvSpPr>
        <p:spPr>
          <a:xfrm>
            <a:off x="124460" y="1106805"/>
            <a:ext cx="6449695" cy="1337945"/>
          </a:xfrm>
          <a:prstGeom prst="rect">
            <a:avLst/>
          </a:prstGeom>
          <a:noFill/>
        </p:spPr>
        <p:txBody>
          <a:bodyPr wrap="square" rtlCol="0">
            <a:spAutoFit/>
          </a:bodyPr>
          <a:p>
            <a:pPr marL="285750" indent="-285750" fontAlgn="auto">
              <a:lnSpc>
                <a:spcPct val="150000"/>
              </a:lnSpc>
              <a:buFont typeface="Wingdings" panose="05000000000000000000" charset="0"/>
              <a:buChar char="Ø"/>
            </a:pPr>
            <a:r>
              <a:rPr lang="zh-CN" altLang="en-US"/>
              <a:t>新冠肺炎属于中医的</a:t>
            </a:r>
            <a:r>
              <a:rPr lang="en-US" altLang="zh-CN"/>
              <a:t>“</a:t>
            </a:r>
            <a:r>
              <a:rPr lang="zh-CN" altLang="en-US"/>
              <a:t>寒湿疫</a:t>
            </a:r>
            <a:r>
              <a:rPr lang="en-US" altLang="zh-CN"/>
              <a:t>”</a:t>
            </a:r>
            <a:r>
              <a:rPr lang="zh-CN" altLang="en-US"/>
              <a:t>：</a:t>
            </a:r>
            <a:r>
              <a:rPr lang="zh-CN" altLang="en-US">
                <a:sym typeface="+mn-ea"/>
              </a:rPr>
              <a:t>艾条熏</a:t>
            </a:r>
            <a:endParaRPr lang="zh-CN" altLang="en-US">
              <a:sym typeface="+mn-ea"/>
            </a:endParaRPr>
          </a:p>
          <a:p>
            <a:pPr marL="285750" indent="-285750" fontAlgn="auto">
              <a:lnSpc>
                <a:spcPct val="150000"/>
              </a:lnSpc>
              <a:buFont typeface="Wingdings" panose="05000000000000000000" charset="0"/>
              <a:buChar char="Ø"/>
            </a:pPr>
            <a:r>
              <a:rPr lang="zh-CN" altLang="en-US"/>
              <a:t>中药预防方：玉屏风散</a:t>
            </a:r>
            <a:r>
              <a:rPr lang="en-US" altLang="zh-CN"/>
              <a:t>+</a:t>
            </a:r>
            <a:r>
              <a:rPr lang="zh-CN" altLang="en-US"/>
              <a:t>芳香化湿或苦温燥湿中药（勿久服</a:t>
            </a:r>
            <a:r>
              <a:rPr lang="zh-CN" altLang="en-US"/>
              <a:t>）</a:t>
            </a:r>
            <a:endParaRPr lang="zh-CN" altLang="en-US"/>
          </a:p>
          <a:p>
            <a:pPr marL="285750" indent="-285750" fontAlgn="auto">
              <a:lnSpc>
                <a:spcPct val="150000"/>
              </a:lnSpc>
              <a:buFont typeface="Wingdings" panose="05000000000000000000" charset="0"/>
              <a:buChar char="Ø"/>
            </a:pPr>
            <a:r>
              <a:rPr lang="zh-CN" altLang="en-US"/>
              <a:t>中药</a:t>
            </a:r>
            <a:r>
              <a:rPr lang="zh-CN" altLang="en-US"/>
              <a:t>防感香囊</a:t>
            </a:r>
            <a:endParaRPr lang="zh-CN" altLang="en-US"/>
          </a:p>
        </p:txBody>
      </p:sp>
      <p:pic>
        <p:nvPicPr>
          <p:cNvPr id="4" name="图片 3" descr="56882830"/>
          <p:cNvPicPr>
            <a:picLocks noChangeAspect="1"/>
          </p:cNvPicPr>
          <p:nvPr/>
        </p:nvPicPr>
        <p:blipFill>
          <a:blip r:embed="rId1"/>
          <a:srcRect l="25885" t="19535" r="-5015" b="25149"/>
          <a:stretch>
            <a:fillRect/>
          </a:stretch>
        </p:blipFill>
        <p:spPr>
          <a:xfrm>
            <a:off x="3507740" y="2642235"/>
            <a:ext cx="3865245" cy="2889250"/>
          </a:xfrm>
          <a:prstGeom prst="rect">
            <a:avLst/>
          </a:prstGeom>
        </p:spPr>
      </p:pic>
      <p:pic>
        <p:nvPicPr>
          <p:cNvPr id="5" name="图片 4" descr="864390782"/>
          <p:cNvPicPr>
            <a:picLocks noChangeAspect="1"/>
          </p:cNvPicPr>
          <p:nvPr/>
        </p:nvPicPr>
        <p:blipFill>
          <a:blip r:embed="rId2"/>
          <a:srcRect l="10700" t="18113" r="16754" b="8354"/>
          <a:stretch>
            <a:fillRect/>
          </a:stretch>
        </p:blipFill>
        <p:spPr>
          <a:xfrm rot="5400000">
            <a:off x="7005320" y="1891665"/>
            <a:ext cx="4006850" cy="3272155"/>
          </a:xfrm>
          <a:prstGeom prst="rect">
            <a:avLst/>
          </a:prstGeom>
        </p:spPr>
      </p:pic>
      <p:pic>
        <p:nvPicPr>
          <p:cNvPr id="6" name="图片 5" descr="艾条"/>
          <p:cNvPicPr>
            <a:picLocks noChangeAspect="1"/>
          </p:cNvPicPr>
          <p:nvPr/>
        </p:nvPicPr>
        <p:blipFill>
          <a:blip r:embed="rId3"/>
          <a:stretch>
            <a:fillRect/>
          </a:stretch>
        </p:blipFill>
        <p:spPr>
          <a:xfrm>
            <a:off x="124460" y="2642235"/>
            <a:ext cx="3132455" cy="2888615"/>
          </a:xfrm>
          <a:prstGeom prst="rect">
            <a:avLst/>
          </a:prstGeom>
        </p:spPr>
      </p:pic>
      <p:sp>
        <p:nvSpPr>
          <p:cNvPr id="7" name="文本框 6"/>
          <p:cNvSpPr txBox="1"/>
          <p:nvPr/>
        </p:nvSpPr>
        <p:spPr>
          <a:xfrm>
            <a:off x="1188720" y="5588000"/>
            <a:ext cx="640080" cy="368300"/>
          </a:xfrm>
          <a:prstGeom prst="rect">
            <a:avLst/>
          </a:prstGeom>
          <a:noFill/>
        </p:spPr>
        <p:txBody>
          <a:bodyPr wrap="none" rtlCol="0">
            <a:spAutoFit/>
          </a:bodyPr>
          <a:p>
            <a:r>
              <a:rPr lang="zh-CN" altLang="en-US"/>
              <a:t>艾条</a:t>
            </a:r>
            <a:endParaRPr lang="zh-CN" altLang="en-US"/>
          </a:p>
        </p:txBody>
      </p:sp>
      <p:sp>
        <p:nvSpPr>
          <p:cNvPr id="9" name="文本框 8"/>
          <p:cNvSpPr txBox="1"/>
          <p:nvPr/>
        </p:nvSpPr>
        <p:spPr>
          <a:xfrm>
            <a:off x="4688205" y="5588000"/>
            <a:ext cx="868680" cy="368300"/>
          </a:xfrm>
          <a:prstGeom prst="rect">
            <a:avLst/>
          </a:prstGeom>
          <a:noFill/>
        </p:spPr>
        <p:txBody>
          <a:bodyPr wrap="none" rtlCol="0">
            <a:spAutoFit/>
          </a:bodyPr>
          <a:p>
            <a:r>
              <a:rPr lang="zh-CN" altLang="en-US"/>
              <a:t>防感方</a:t>
            </a:r>
            <a:endParaRPr lang="zh-CN" altLang="en-US"/>
          </a:p>
        </p:txBody>
      </p:sp>
      <p:sp>
        <p:nvSpPr>
          <p:cNvPr id="10" name="文本框 9"/>
          <p:cNvSpPr txBox="1"/>
          <p:nvPr/>
        </p:nvSpPr>
        <p:spPr>
          <a:xfrm>
            <a:off x="8575040" y="5588000"/>
            <a:ext cx="1097280" cy="368300"/>
          </a:xfrm>
          <a:prstGeom prst="rect">
            <a:avLst/>
          </a:prstGeom>
          <a:noFill/>
        </p:spPr>
        <p:txBody>
          <a:bodyPr wrap="none" rtlCol="0">
            <a:spAutoFit/>
          </a:bodyPr>
          <a:p>
            <a:r>
              <a:rPr lang="zh-CN" altLang="en-US"/>
              <a:t>中药香囊</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nvPr>
        </p:nvSpPr>
        <p:spPr>
          <a:xfrm>
            <a:off x="733844" y="0"/>
            <a:ext cx="9017429" cy="733958"/>
          </a:xfrm>
        </p:spPr>
        <p:txBody>
          <a:bodyPr/>
          <a:lstStyle/>
          <a:p>
            <a:pPr algn="ctr"/>
            <a:r>
              <a:rPr lang="zh-CN" altLang="en-US" sz="3600" dirty="0"/>
              <a:t>目     录</a:t>
            </a:r>
            <a:endParaRPr lang="zh-CN" altLang="en-US" sz="3600" dirty="0"/>
          </a:p>
        </p:txBody>
      </p:sp>
      <p:grpSp>
        <p:nvGrpSpPr>
          <p:cNvPr id="6" name="组合 5"/>
          <p:cNvGrpSpPr/>
          <p:nvPr/>
        </p:nvGrpSpPr>
        <p:grpSpPr>
          <a:xfrm>
            <a:off x="2211070" y="2026920"/>
            <a:ext cx="6311265" cy="3322348"/>
            <a:chOff x="1992515" y="860945"/>
            <a:chExt cx="6117529" cy="3451113"/>
          </a:xfrm>
        </p:grpSpPr>
        <p:sp>
          <p:nvSpPr>
            <p:cNvPr id="7" name="圆角矩形 19"/>
            <p:cNvSpPr/>
            <p:nvPr/>
          </p:nvSpPr>
          <p:spPr>
            <a:xfrm>
              <a:off x="3286927" y="928885"/>
              <a:ext cx="4573221" cy="6160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a:r>
                <a:rPr lang="zh-CN" altLang="en-US" sz="1800" b="1" spc="300" dirty="0">
                  <a:solidFill>
                    <a:schemeClr val="bg1"/>
                  </a:solidFill>
                  <a:latin typeface="微软雅黑" panose="020B0503020204020204" pitchFamily="34" charset="-122"/>
                  <a:ea typeface="微软雅黑" panose="020B0503020204020204" pitchFamily="34" charset="-122"/>
                </a:rPr>
                <a:t>新冠状病毒的特点与防护</a:t>
              </a:r>
              <a:endParaRPr lang="zh-CN" altLang="en-US" sz="1800" b="1" spc="3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325147" y="1030234"/>
              <a:ext cx="4272366"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endParaRPr lang="zh-CN" altLang="en-US" b="1" spc="300" dirty="0">
                <a:solidFill>
                  <a:schemeClr val="bg1"/>
                </a:solidFill>
                <a:latin typeface="+mn-ea"/>
                <a:ea typeface="+mn-ea"/>
              </a:endParaRPr>
            </a:p>
          </p:txBody>
        </p:sp>
        <p:grpSp>
          <p:nvGrpSpPr>
            <p:cNvPr id="9" name="组合 8"/>
            <p:cNvGrpSpPr/>
            <p:nvPr/>
          </p:nvGrpSpPr>
          <p:grpSpPr>
            <a:xfrm>
              <a:off x="1992515" y="860945"/>
              <a:ext cx="1277062" cy="725254"/>
              <a:chOff x="4963279" y="1286668"/>
              <a:chExt cx="3178708" cy="2757793"/>
            </a:xfrm>
            <a:effectLst>
              <a:outerShdw blurRad="381000" dist="254000" dir="8100000" algn="tr" rotWithShape="0">
                <a:prstClr val="black">
                  <a:alpha val="40000"/>
                </a:prstClr>
              </a:outerShdw>
            </a:effectLst>
          </p:grpSpPr>
          <p:sp>
            <p:nvSpPr>
              <p:cNvPr id="31" name="圆角矩形 22"/>
              <p:cNvSpPr/>
              <p:nvPr/>
            </p:nvSpPr>
            <p:spPr>
              <a:xfrm>
                <a:off x="4963279" y="1286668"/>
                <a:ext cx="3178708"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2" name="圆角矩形 23"/>
              <p:cNvSpPr/>
              <p:nvPr/>
            </p:nvSpPr>
            <p:spPr>
              <a:xfrm>
                <a:off x="4963279" y="1367703"/>
                <a:ext cx="3130823" cy="259572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grpSp>
        <p:sp>
          <p:nvSpPr>
            <p:cNvPr id="10" name="圆角矩形 24"/>
            <p:cNvSpPr/>
            <p:nvPr/>
          </p:nvSpPr>
          <p:spPr bwMode="auto">
            <a:xfrm>
              <a:off x="2282322" y="929124"/>
              <a:ext cx="714280" cy="588896"/>
            </a:xfrm>
            <a:prstGeom prst="roundRect">
              <a:avLst/>
            </a:prstGeom>
            <a:solidFill>
              <a:schemeClr val="bg1">
                <a:lumMod val="85000"/>
              </a:schemeClr>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01</a:t>
              </a:r>
              <a:endParaRPr lang="zh-CN" altLang="en-US" sz="2400" dirty="0">
                <a:latin typeface="Impact" panose="020B0806030902050204" pitchFamily="34" charset="0"/>
                <a:cs typeface="+mn-ea"/>
                <a:sym typeface="+mn-lt"/>
              </a:endParaRPr>
            </a:p>
          </p:txBody>
        </p:sp>
        <p:sp>
          <p:nvSpPr>
            <p:cNvPr id="12" name="圆角矩形 25"/>
            <p:cNvSpPr/>
            <p:nvPr/>
          </p:nvSpPr>
          <p:spPr>
            <a:xfrm>
              <a:off x="3114606" y="1882621"/>
              <a:ext cx="4745762" cy="6160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p>
          </p:txBody>
        </p:sp>
        <p:sp>
          <p:nvSpPr>
            <p:cNvPr id="14" name="矩形 13"/>
            <p:cNvSpPr/>
            <p:nvPr/>
          </p:nvSpPr>
          <p:spPr>
            <a:xfrm>
              <a:off x="3287146" y="2013069"/>
              <a:ext cx="4822898"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l" fontAlgn="auto">
                <a:spcBef>
                  <a:spcPts val="0"/>
                </a:spcBef>
                <a:spcAft>
                  <a:spcPts val="0"/>
                </a:spcAft>
                <a:defRPr/>
              </a:pPr>
              <a:r>
                <a:rPr lang="zh-CN" altLang="en-US" b="1" spc="300" dirty="0">
                  <a:solidFill>
                    <a:schemeClr val="bg1"/>
                  </a:solidFill>
                  <a:latin typeface="微软雅黑" panose="020B0503020204020204" pitchFamily="34" charset="-122"/>
                  <a:ea typeface="微软雅黑" panose="020B0503020204020204" pitchFamily="34" charset="-122"/>
                </a:rPr>
                <a:t>新冠病毒肺炎临床诊断</a:t>
              </a:r>
              <a:endParaRPr lang="zh-CN" altLang="en-US" b="1" spc="3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992515" y="1841852"/>
              <a:ext cx="1277062" cy="725254"/>
              <a:chOff x="4963279" y="1286668"/>
              <a:chExt cx="3178708" cy="2757793"/>
            </a:xfrm>
            <a:effectLst>
              <a:outerShdw blurRad="381000" dist="254000" dir="8100000" algn="tr" rotWithShape="0">
                <a:prstClr val="black">
                  <a:alpha val="40000"/>
                </a:prstClr>
              </a:outerShdw>
            </a:effectLst>
          </p:grpSpPr>
          <p:sp>
            <p:nvSpPr>
              <p:cNvPr id="29" name="圆角矩形 28"/>
              <p:cNvSpPr/>
              <p:nvPr/>
            </p:nvSpPr>
            <p:spPr>
              <a:xfrm>
                <a:off x="4963279" y="1286668"/>
                <a:ext cx="3178708"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0" name="圆角矩形 29"/>
              <p:cNvSpPr/>
              <p:nvPr/>
            </p:nvSpPr>
            <p:spPr>
              <a:xfrm>
                <a:off x="4963279" y="1367703"/>
                <a:ext cx="3130823" cy="259572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grpSp>
        <p:sp>
          <p:nvSpPr>
            <p:cNvPr id="16" name="圆角矩形 30"/>
            <p:cNvSpPr/>
            <p:nvPr/>
          </p:nvSpPr>
          <p:spPr bwMode="auto">
            <a:xfrm>
              <a:off x="2282322" y="1910031"/>
              <a:ext cx="714280" cy="588896"/>
            </a:xfrm>
            <a:prstGeom prst="roundRect">
              <a:avLst/>
            </a:prstGeom>
            <a:solidFill>
              <a:schemeClr val="accent5"/>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02</a:t>
              </a:r>
              <a:endParaRPr lang="zh-CN" altLang="en-US" sz="2400" dirty="0">
                <a:latin typeface="Impact" panose="020B0806030902050204" pitchFamily="34" charset="0"/>
                <a:cs typeface="+mn-ea"/>
                <a:sym typeface="+mn-lt"/>
              </a:endParaRPr>
            </a:p>
          </p:txBody>
        </p:sp>
        <p:sp>
          <p:nvSpPr>
            <p:cNvPr id="18" name="矩形 17"/>
            <p:cNvSpPr/>
            <p:nvPr/>
          </p:nvSpPr>
          <p:spPr>
            <a:xfrm>
              <a:off x="3333551" y="2956961"/>
              <a:ext cx="1365865"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b="1" spc="300" dirty="0">
                  <a:solidFill>
                    <a:schemeClr val="bg1"/>
                  </a:solidFill>
                  <a:latin typeface="+mn-ea"/>
                  <a:ea typeface="+mn-ea"/>
                </a:rPr>
                <a:t>总     结</a:t>
              </a:r>
              <a:endParaRPr lang="zh-CN" altLang="en-US" b="1" spc="300" dirty="0">
                <a:solidFill>
                  <a:schemeClr val="bg1"/>
                </a:solidFill>
                <a:latin typeface="+mn-ea"/>
                <a:ea typeface="+mn-ea"/>
              </a:endParaRPr>
            </a:p>
          </p:txBody>
        </p:sp>
        <p:sp>
          <p:nvSpPr>
            <p:cNvPr id="22" name="矩形 21"/>
            <p:cNvSpPr/>
            <p:nvPr/>
          </p:nvSpPr>
          <p:spPr>
            <a:xfrm>
              <a:off x="3404814" y="3929484"/>
              <a:ext cx="1482263"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b="1" spc="300" dirty="0">
                  <a:solidFill>
                    <a:schemeClr val="bg1"/>
                  </a:solidFill>
                  <a:latin typeface="+mn-ea"/>
                  <a:ea typeface="+mn-ea"/>
                </a:rPr>
                <a:t>总      结</a:t>
              </a:r>
              <a:endParaRPr lang="zh-CN" altLang="en-US" b="1" spc="300" dirty="0">
                <a:solidFill>
                  <a:schemeClr val="bg1"/>
                </a:solidFill>
                <a:latin typeface="+mn-ea"/>
                <a:ea typeface="+mn-ea"/>
              </a:endParaRPr>
            </a:p>
          </p:txBody>
        </p:sp>
      </p:grpSp>
      <p:sp>
        <p:nvSpPr>
          <p:cNvPr id="2" name="圆角矩形 1"/>
          <p:cNvSpPr/>
          <p:nvPr/>
        </p:nvSpPr>
        <p:spPr>
          <a:xfrm>
            <a:off x="2211070" y="3901064"/>
            <a:ext cx="1297658" cy="65716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 name="圆角矩形 30"/>
          <p:cNvSpPr/>
          <p:nvPr/>
        </p:nvSpPr>
        <p:spPr bwMode="auto">
          <a:xfrm>
            <a:off x="2501165" y="3945548"/>
            <a:ext cx="736900" cy="566924"/>
          </a:xfrm>
          <a:prstGeom prst="roundRect">
            <a:avLst/>
          </a:prstGeom>
          <a:solidFill>
            <a:schemeClr val="bg1">
              <a:lumMod val="85000"/>
            </a:schemeClr>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03</a:t>
            </a:r>
            <a:endParaRPr lang="zh-CN" altLang="en-US" sz="2400" dirty="0">
              <a:latin typeface="Impact" panose="020B0806030902050204" pitchFamily="34" charset="0"/>
              <a:cs typeface="+mn-ea"/>
              <a:sym typeface="+mn-lt"/>
            </a:endParaRPr>
          </a:p>
        </p:txBody>
      </p:sp>
      <p:sp>
        <p:nvSpPr>
          <p:cNvPr id="4" name="圆角矩形 25"/>
          <p:cNvSpPr/>
          <p:nvPr/>
        </p:nvSpPr>
        <p:spPr>
          <a:xfrm>
            <a:off x="3509645" y="3900805"/>
            <a:ext cx="4754880" cy="5956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fontAlgn="auto">
              <a:spcBef>
                <a:spcPts val="0"/>
              </a:spcBef>
              <a:spcAft>
                <a:spcPts val="0"/>
              </a:spcAft>
              <a:buClrTx/>
              <a:buSzTx/>
              <a:buFontTx/>
              <a:defRPr/>
            </a:pPr>
            <a:r>
              <a:rPr lang="zh-CN" altLang="en-US" sz="1800" b="1" spc="300" dirty="0">
                <a:solidFill>
                  <a:schemeClr val="bg1"/>
                </a:solidFill>
                <a:latin typeface="微软雅黑" panose="020B0503020204020204" pitchFamily="34" charset="-122"/>
                <a:ea typeface="微软雅黑" panose="020B0503020204020204" pitchFamily="34" charset="-122"/>
                <a:sym typeface="+mn-ea"/>
              </a:rPr>
              <a:t>新冠病毒肺炎治疗</a:t>
            </a:r>
            <a:r>
              <a:rPr lang="en-US" altLang="zh-CN" sz="1800" b="1" spc="300" dirty="0">
                <a:solidFill>
                  <a:schemeClr val="bg1"/>
                </a:solidFill>
                <a:latin typeface="微软雅黑" panose="020B0503020204020204" pitchFamily="34" charset="-122"/>
                <a:ea typeface="微软雅黑" panose="020B0503020204020204" pitchFamily="34" charset="-122"/>
                <a:sym typeface="+mn-ea"/>
              </a:rPr>
              <a:t>“</a:t>
            </a:r>
            <a:r>
              <a:rPr lang="zh-CN" altLang="en-US" sz="1800" b="1" spc="300" dirty="0">
                <a:solidFill>
                  <a:schemeClr val="bg1"/>
                </a:solidFill>
                <a:latin typeface="微软雅黑" panose="020B0503020204020204" pitchFamily="34" charset="-122"/>
                <a:ea typeface="微软雅黑" panose="020B0503020204020204" pitchFamily="34" charset="-122"/>
                <a:sym typeface="+mn-ea"/>
              </a:rPr>
              <a:t>中国思路</a:t>
            </a:r>
            <a:r>
              <a:rPr lang="en-US" altLang="zh-CN" sz="1800" b="1" spc="300" dirty="0">
                <a:solidFill>
                  <a:schemeClr val="bg1"/>
                </a:solidFill>
                <a:latin typeface="微软雅黑" panose="020B0503020204020204" pitchFamily="34" charset="-122"/>
                <a:ea typeface="微软雅黑" panose="020B0503020204020204" pitchFamily="34" charset="-122"/>
                <a:sym typeface="+mn-ea"/>
              </a:rPr>
              <a:t>”</a:t>
            </a:r>
            <a:endParaRPr lang="en-US" altLang="zh-CN" sz="1800" b="1" spc="3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3264911" y="172880"/>
            <a:ext cx="7597957" cy="733958"/>
          </a:xfrm>
        </p:spPr>
        <p:txBody>
          <a:bodyPr/>
          <a:lstStyle/>
          <a:p>
            <a:r>
              <a:rPr lang="zh-CN" altLang="en-US" dirty="0"/>
              <a:t>临床特点：临床表现</a:t>
            </a:r>
            <a:endParaRPr lang="zh-CN" altLang="en-US" dirty="0"/>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t="6690" b="8026"/>
          <a:stretch>
            <a:fillRect/>
          </a:stretch>
        </p:blipFill>
        <p:spPr bwMode="auto">
          <a:xfrm>
            <a:off x="706755" y="963930"/>
            <a:ext cx="9870440"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2868295" y="5221605"/>
            <a:ext cx="5547360" cy="398780"/>
          </a:xfrm>
          <a:prstGeom prst="rect">
            <a:avLst/>
          </a:prstGeom>
          <a:noFill/>
        </p:spPr>
        <p:txBody>
          <a:bodyPr wrap="square" rtlCol="0">
            <a:spAutoFit/>
          </a:bodyPr>
          <a:p>
            <a:r>
              <a:rPr lang="en-US" altLang="zh-CN" sz="2000" b="1">
                <a:solidFill>
                  <a:srgbClr val="C00000"/>
                </a:solidFill>
              </a:rPr>
              <a:t>“</a:t>
            </a:r>
            <a:r>
              <a:rPr lang="zh-CN" altLang="en-US" sz="2000" b="1">
                <a:solidFill>
                  <a:srgbClr val="C00000"/>
                </a:solidFill>
              </a:rPr>
              <a:t>轻症转重症时间是</a:t>
            </a:r>
            <a:r>
              <a:rPr lang="en-US" altLang="zh-CN" sz="2000" b="1">
                <a:solidFill>
                  <a:srgbClr val="C00000"/>
                </a:solidFill>
              </a:rPr>
              <a:t>7</a:t>
            </a:r>
            <a:r>
              <a:rPr lang="en-US" altLang="zh-CN" sz="2000" b="1">
                <a:solidFill>
                  <a:srgbClr val="C00000"/>
                </a:solidFill>
                <a:latin typeface="微软雅黑" panose="020B0503020204020204" pitchFamily="34" charset="-122"/>
                <a:ea typeface="微软雅黑" panose="020B0503020204020204" pitchFamily="34" charset="-122"/>
              </a:rPr>
              <a:t>~21</a:t>
            </a:r>
            <a:r>
              <a:rPr lang="zh-CN" altLang="en-US" sz="2000" b="1">
                <a:solidFill>
                  <a:srgbClr val="C00000"/>
                </a:solidFill>
                <a:latin typeface="微软雅黑" panose="020B0503020204020204" pitchFamily="34" charset="-122"/>
                <a:ea typeface="微软雅黑" panose="020B0503020204020204" pitchFamily="34" charset="-122"/>
              </a:rPr>
              <a:t>天，平均</a:t>
            </a:r>
            <a:r>
              <a:rPr lang="en-US" altLang="zh-CN" sz="2000" b="1">
                <a:solidFill>
                  <a:srgbClr val="C00000"/>
                </a:solidFill>
                <a:latin typeface="微软雅黑" panose="020B0503020204020204" pitchFamily="34" charset="-122"/>
                <a:ea typeface="微软雅黑" panose="020B0503020204020204" pitchFamily="34" charset="-122"/>
              </a:rPr>
              <a:t>10-14</a:t>
            </a:r>
            <a:r>
              <a:rPr lang="zh-CN" altLang="en-US" sz="2000" b="1">
                <a:solidFill>
                  <a:srgbClr val="C00000"/>
                </a:solidFill>
                <a:latin typeface="微软雅黑" panose="020B0503020204020204" pitchFamily="34" charset="-122"/>
                <a:ea typeface="微软雅黑" panose="020B0503020204020204" pitchFamily="34" charset="-122"/>
              </a:rPr>
              <a:t>天</a:t>
            </a:r>
            <a:r>
              <a:rPr lang="en-US" altLang="zh-CN" sz="2000" b="1">
                <a:solidFill>
                  <a:srgbClr val="C00000"/>
                </a:solidFill>
                <a:latin typeface="微软雅黑" panose="020B0503020204020204" pitchFamily="34" charset="-122"/>
                <a:ea typeface="微软雅黑" panose="020B0503020204020204" pitchFamily="34" charset="-122"/>
              </a:rPr>
              <a:t>”</a:t>
            </a:r>
            <a:endParaRPr lang="en-US" altLang="zh-CN" sz="20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idx="4294967295"/>
          </p:nvPr>
        </p:nvSpPr>
        <p:spPr>
          <a:xfrm>
            <a:off x="4059555" y="53975"/>
            <a:ext cx="2788285" cy="734060"/>
          </a:xfrm>
        </p:spPr>
        <p:txBody>
          <a:bodyPr/>
          <a:lstStyle/>
          <a:p>
            <a:pPr algn="l">
              <a:lnSpc>
                <a:spcPct val="100000"/>
              </a:lnSpc>
              <a:buClrTx/>
              <a:buSzTx/>
              <a:buFontTx/>
            </a:pPr>
            <a:r>
              <a:rPr lang="zh-CN" altLang="en-US" sz="3200" b="1" dirty="0">
                <a:solidFill>
                  <a:srgbClr val="005CAB"/>
                </a:solidFill>
              </a:rPr>
              <a:t>早期临床特点</a:t>
            </a:r>
            <a:endParaRPr lang="zh-CN" altLang="en-US" sz="3200" b="1" dirty="0">
              <a:solidFill>
                <a:srgbClr val="005CAB"/>
              </a:solidFill>
            </a:endParaRPr>
          </a:p>
        </p:txBody>
      </p:sp>
      <p:sp>
        <p:nvSpPr>
          <p:cNvPr id="2" name="文本框 1"/>
          <p:cNvSpPr txBox="1"/>
          <p:nvPr/>
        </p:nvSpPr>
        <p:spPr>
          <a:xfrm>
            <a:off x="429260" y="887730"/>
            <a:ext cx="1554480" cy="368300"/>
          </a:xfrm>
          <a:prstGeom prst="rect">
            <a:avLst/>
          </a:prstGeom>
          <a:noFill/>
        </p:spPr>
        <p:txBody>
          <a:bodyPr wrap="none" rtlCol="0">
            <a:spAutoFit/>
          </a:bodyPr>
          <a:p>
            <a:r>
              <a:rPr lang="zh-CN" altLang="en-US"/>
              <a:t>临床症状比例</a:t>
            </a:r>
            <a:endParaRPr lang="zh-CN" altLang="en-US"/>
          </a:p>
        </p:txBody>
      </p:sp>
      <p:graphicFrame>
        <p:nvGraphicFramePr>
          <p:cNvPr id="3" name="表格 2"/>
          <p:cNvGraphicFramePr/>
          <p:nvPr/>
        </p:nvGraphicFramePr>
        <p:xfrm>
          <a:off x="2526030" y="887730"/>
          <a:ext cx="6834505" cy="5147310"/>
        </p:xfrm>
        <a:graphic>
          <a:graphicData uri="http://schemas.openxmlformats.org/drawingml/2006/table">
            <a:tbl>
              <a:tblPr firstRow="1" bandRow="1">
                <a:tableStyleId>{5940675A-B579-460E-94D1-54222C63F5DA}</a:tableStyleId>
              </a:tblPr>
              <a:tblGrid>
                <a:gridCol w="4698365"/>
                <a:gridCol w="2136140"/>
              </a:tblGrid>
              <a:tr h="243840">
                <a:tc gridSpan="2">
                  <a:txBody>
                    <a:bodyPr/>
                    <a:p>
                      <a:pPr indent="0">
                        <a:buNone/>
                      </a:pPr>
                      <a:r>
                        <a:rPr lang="en-US" sz="1600" b="1">
                          <a:latin typeface="Times New Roman" panose="02020603050405020304" pitchFamily="18" charset="0"/>
                          <a:cs typeface="Times New Roman" panose="02020603050405020304" pitchFamily="18" charset="0"/>
                        </a:rPr>
                        <a:t>Signs and symptoms </a:t>
                      </a:r>
                      <a:endParaRPr lang="en-US" altLang="en-US" sz="16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tc hMerge="1">
                  <a:tcPr>
                    <a:lnR cap="flat">
                      <a:noFill/>
                    </a:lnR>
                    <a:lnT w="12700" cap="flat" cmpd="sng">
                      <a:solidFill>
                        <a:srgbClr val="080000"/>
                      </a:solidFill>
                      <a:prstDash val="solid"/>
                      <a:headEnd type="none" w="med" len="med"/>
                      <a:tailEnd type="none" w="med" len="med"/>
                    </a:lnT>
                    <a:lnB cap="flat">
                      <a:noFill/>
                    </a:lnB>
                  </a:tcPr>
                </a:tc>
              </a:tr>
              <a:tr h="212090">
                <a:tc>
                  <a:txBody>
                    <a:bodyPr/>
                    <a:p>
                      <a:pPr indent="0">
                        <a:buNone/>
                      </a:pPr>
                      <a:r>
                        <a:rPr lang="en-US" sz="1600" b="0">
                          <a:solidFill>
                            <a:schemeClr val="tx1"/>
                          </a:solidFill>
                          <a:effectLst/>
                          <a:latin typeface="Times New Roman" panose="02020603050405020304" pitchFamily="18" charset="0"/>
                          <a:cs typeface="Times New Roman" panose="02020603050405020304" pitchFamily="18" charset="0"/>
                        </a:rPr>
                        <a:t>1 Fever</a:t>
                      </a:r>
                      <a:endParaRPr lang="en-US" alt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solidFill>
                            <a:schemeClr val="tx1"/>
                          </a:solidFill>
                          <a:effectLst/>
                          <a:latin typeface="Times New Roman" panose="02020603050405020304" pitchFamily="18" charset="0"/>
                          <a:cs typeface="Times New Roman" panose="02020603050405020304" pitchFamily="18" charset="0"/>
                        </a:rPr>
                        <a:t> 89.5</a:t>
                      </a:r>
                      <a:endParaRPr lang="en-US" alt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Highest temperature, °C</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38.8 (38.5–39.0)</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    &lt;37.3</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10.5</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    37.3–38.0</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10.5</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    38.1–39.0</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57.9</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43840">
                <a:tc>
                  <a:txBody>
                    <a:bodyPr/>
                    <a:p>
                      <a:pPr indent="0">
                        <a:buNone/>
                      </a:pPr>
                      <a:r>
                        <a:rPr lang="en-US" sz="1600" b="0">
                          <a:latin typeface="Times New Roman" panose="02020603050405020304" pitchFamily="18" charset="0"/>
                          <a:cs typeface="Times New Roman" panose="02020603050405020304" pitchFamily="18" charset="0"/>
                        </a:rPr>
                        <a:t>    &gt;39.0</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21.1</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43840">
                <a:tc>
                  <a:txBody>
                    <a:bodyPr/>
                    <a:p>
                      <a:pPr indent="0">
                        <a:buNone/>
                      </a:pPr>
                      <a:r>
                        <a:rPr lang="en-US" sz="1600" b="0">
                          <a:latin typeface="Times New Roman" panose="02020603050405020304" pitchFamily="18" charset="0"/>
                          <a:cs typeface="Times New Roman" panose="02020603050405020304" pitchFamily="18" charset="0"/>
                        </a:rPr>
                        <a:t>2  </a:t>
                      </a:r>
                      <a:r>
                        <a:rPr lang="en-US" sz="1600">
                          <a:latin typeface="Times New Roman" panose="02020603050405020304" pitchFamily="18" charset="0"/>
                          <a:cs typeface="Times New Roman" panose="02020603050405020304" pitchFamily="18" charset="0"/>
                          <a:sym typeface="+mn-ea"/>
                        </a:rPr>
                        <a:t>Cough</a:t>
                      </a:r>
                      <a:endParaRPr lang="en-US" sz="1600" b="0">
                        <a:latin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a:latin typeface="Times New Roman" panose="02020603050405020304" pitchFamily="18" charset="0"/>
                          <a:cs typeface="Times New Roman" panose="02020603050405020304" pitchFamily="18" charset="0"/>
                          <a:sym typeface="+mn-ea"/>
                        </a:rPr>
                        <a:t>84.2</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3 </a:t>
                      </a:r>
                      <a:r>
                        <a:rPr lang="en-US" sz="1600">
                          <a:latin typeface="Times New Roman" panose="02020603050405020304" pitchFamily="18" charset="0"/>
                          <a:cs typeface="Times New Roman" panose="02020603050405020304" pitchFamily="18" charset="0"/>
                          <a:sym typeface="+mn-ea"/>
                        </a:rPr>
                        <a:t>Poor appetite</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altLang="en-US" sz="1600" b="0">
                          <a:latin typeface="Times New Roman" panose="02020603050405020304" pitchFamily="18" charset="0"/>
                          <a:ea typeface="Times New Roman" panose="02020603050405020304" pitchFamily="18" charset="0"/>
                          <a:cs typeface="Times New Roman" panose="02020603050405020304" pitchFamily="18" charset="0"/>
                        </a:rPr>
                        <a:t>73.8</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a:latin typeface="Times New Roman" panose="02020603050405020304" pitchFamily="18" charset="0"/>
                          <a:cs typeface="Times New Roman" panose="02020603050405020304" pitchFamily="18" charset="0"/>
                          <a:sym typeface="+mn-ea"/>
                        </a:rPr>
                        <a:t>4 </a:t>
                      </a:r>
                      <a:r>
                        <a:rPr lang="en-US" sz="1600">
                          <a:latin typeface="Times New Roman" panose="02020603050405020304" pitchFamily="18" charset="0"/>
                          <a:cs typeface="Times New Roman" panose="02020603050405020304" pitchFamily="18" charset="0"/>
                          <a:sym typeface="+mn-ea"/>
                        </a:rPr>
                        <a:t>Shortness of breath</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a:latin typeface="Times New Roman" panose="02020603050405020304" pitchFamily="18" charset="0"/>
                          <a:cs typeface="Times New Roman" panose="02020603050405020304" pitchFamily="18" charset="0"/>
                          <a:sym typeface="+mn-ea"/>
                        </a:rPr>
                        <a:t>68.4</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5 Sputum production</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57.9</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70510">
                <a:tc>
                  <a:txBody>
                    <a:bodyPr/>
                    <a:p>
                      <a:pPr indent="0">
                        <a:buNone/>
                      </a:pPr>
                      <a:r>
                        <a:rPr lang="en-US" sz="1600">
                          <a:latin typeface="Times New Roman" panose="02020603050405020304" pitchFamily="18" charset="0"/>
                          <a:cs typeface="Times New Roman" panose="02020603050405020304" pitchFamily="18" charset="0"/>
                          <a:sym typeface="+mn-ea"/>
                        </a:rPr>
                        <a:t>6 Fatigue</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a:latin typeface="Times New Roman" panose="02020603050405020304" pitchFamily="18" charset="0"/>
                          <a:cs typeface="Times New Roman" panose="02020603050405020304" pitchFamily="18" charset="0"/>
                          <a:sym typeface="+mn-ea"/>
                        </a:rPr>
                        <a:t>42.1</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t">
                    <a:lnL>
                      <a:noFill/>
                    </a:lnL>
                    <a:lnR cap="flat">
                      <a:noFill/>
                    </a:lnR>
                    <a:lnT cap="flat">
                      <a:noFill/>
                    </a:lnT>
                    <a:lnB cap="flat">
                      <a:noFill/>
                    </a:lnB>
                    <a:lnTlToBr>
                      <a:noFill/>
                    </a:lnTlToBr>
                    <a:lnBlToTr>
                      <a:noFill/>
                    </a:lnBlToTr>
                    <a:noFill/>
                  </a:tcPr>
                </a:tc>
              </a:tr>
              <a:tr h="243840">
                <a:tc>
                  <a:txBody>
                    <a:bodyPr/>
                    <a:p>
                      <a:pPr indent="0">
                        <a:buNone/>
                      </a:pPr>
                      <a:r>
                        <a:rPr lang="en-US" sz="1600">
                          <a:latin typeface="Times New Roman" panose="02020603050405020304" pitchFamily="18" charset="0"/>
                          <a:cs typeface="Times New Roman" panose="02020603050405020304" pitchFamily="18" charset="0"/>
                          <a:sym typeface="+mn-ea"/>
                        </a:rPr>
                        <a:t>7 Diarrhea</a:t>
                      </a:r>
                      <a:r>
                        <a:rPr lang="en-US" sz="1600" b="0">
                          <a:latin typeface="Times New Roman" panose="02020603050405020304" pitchFamily="18" charset="0"/>
                          <a:cs typeface="Times New Roman" panose="02020603050405020304" pitchFamily="18" charset="0"/>
                        </a:rPr>
                        <a:t>Myalgia </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a:latin typeface="Times New Roman" panose="02020603050405020304" pitchFamily="18" charset="0"/>
                          <a:cs typeface="Times New Roman" panose="02020603050405020304" pitchFamily="18" charset="0"/>
                          <a:sym typeface="+mn-ea"/>
                        </a:rPr>
                        <a:t>26.3</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43840">
                <a:tc>
                  <a:txBody>
                    <a:bodyPr/>
                    <a:p>
                      <a:pPr indent="0">
                        <a:buNone/>
                      </a:pPr>
                      <a:r>
                        <a:rPr lang="en-US" sz="1600">
                          <a:latin typeface="Times New Roman" panose="02020603050405020304" pitchFamily="18" charset="0"/>
                          <a:cs typeface="Times New Roman" panose="02020603050405020304" pitchFamily="18" charset="0"/>
                          <a:sym typeface="+mn-ea"/>
                        </a:rPr>
                        <a:t>8 Nausea or vomiting</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a:latin typeface="Times New Roman" panose="02020603050405020304" pitchFamily="18" charset="0"/>
                          <a:cs typeface="Times New Roman" panose="02020603050405020304" pitchFamily="18" charset="0"/>
                          <a:sym typeface="+mn-ea"/>
                        </a:rPr>
                        <a:t>21.1</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9 Headache</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21.1</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10 Chills</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15.8</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43840">
                <a:tc>
                  <a:txBody>
                    <a:bodyPr/>
                    <a:p>
                      <a:pPr indent="0">
                        <a:buNone/>
                      </a:pPr>
                      <a:r>
                        <a:rPr lang="en-US" sz="1600">
                          <a:latin typeface="Times New Roman" panose="02020603050405020304" pitchFamily="18" charset="0"/>
                          <a:cs typeface="Times New Roman" panose="02020603050405020304" pitchFamily="18" charset="0"/>
                          <a:sym typeface="+mn-ea"/>
                        </a:rPr>
                        <a:t>11 Sore throat</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a:latin typeface="Times New Roman" panose="02020603050405020304" pitchFamily="18" charset="0"/>
                          <a:cs typeface="Times New Roman" panose="02020603050405020304" pitchFamily="18" charset="0"/>
                          <a:sym typeface="+mn-ea"/>
                        </a:rPr>
                        <a:t>10.5</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12 Nasal congestion</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5.3</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13 Hemoptysis</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5.3</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212090">
                <a:tc>
                  <a:txBody>
                    <a:bodyPr/>
                    <a:p>
                      <a:pPr indent="0">
                        <a:buNone/>
                      </a:pPr>
                      <a:r>
                        <a:rPr lang="en-US" sz="1600" b="0">
                          <a:latin typeface="Times New Roman" panose="02020603050405020304" pitchFamily="18" charset="0"/>
                          <a:cs typeface="Times New Roman" panose="02020603050405020304" pitchFamily="18" charset="0"/>
                        </a:rPr>
                        <a:t>More than one sign or symptom</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600" b="0">
                          <a:latin typeface="Times New Roman" panose="02020603050405020304" pitchFamily="18" charset="0"/>
                          <a:cs typeface="Times New Roman" panose="02020603050405020304" pitchFamily="18" charset="0"/>
                        </a:rPr>
                        <a:t>94.7</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idx="4294967295"/>
          </p:nvPr>
        </p:nvSpPr>
        <p:spPr>
          <a:xfrm>
            <a:off x="3366770" y="153670"/>
            <a:ext cx="4908550" cy="734060"/>
          </a:xfrm>
        </p:spPr>
        <p:txBody>
          <a:bodyPr/>
          <a:lstStyle/>
          <a:p>
            <a:pPr algn="l">
              <a:lnSpc>
                <a:spcPct val="100000"/>
              </a:lnSpc>
              <a:buClrTx/>
              <a:buSzTx/>
              <a:buFontTx/>
            </a:pPr>
            <a:r>
              <a:rPr lang="zh-CN" altLang="en-US" sz="2400" b="1" dirty="0">
                <a:solidFill>
                  <a:srgbClr val="005CAB"/>
                </a:solidFill>
              </a:rPr>
              <a:t>临床特点：病原学检测</a:t>
            </a:r>
            <a:endParaRPr lang="zh-CN" altLang="en-US" sz="2400" b="1" dirty="0">
              <a:solidFill>
                <a:srgbClr val="005CAB"/>
              </a:solidFill>
            </a:endParaRPr>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1429" y="1729104"/>
            <a:ext cx="10291948" cy="233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1708452" y="1225580"/>
            <a:ext cx="6431526" cy="455335"/>
          </a:xfrm>
        </p:spPr>
        <p:txBody>
          <a:bodyPr>
            <a:normAutofit/>
          </a:bodyPr>
          <a:lstStyle/>
          <a:p>
            <a:r>
              <a:rPr lang="zh-CN" altLang="en-US" sz="2090" dirty="0" smtClean="0">
                <a:latin typeface="微软雅黑" panose="020B0503020204020204" pitchFamily="34" charset="-122"/>
                <a:ea typeface="微软雅黑" panose="020B0503020204020204" pitchFamily="34" charset="-122"/>
              </a:rPr>
              <a:t>实验室检测的重要性</a:t>
            </a:r>
            <a:endParaRPr lang="zh-CN" altLang="en-US" sz="2090"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sz="half" idx="2"/>
          </p:nvPr>
        </p:nvSpPr>
        <p:spPr>
          <a:xfrm>
            <a:off x="6010512" y="1681201"/>
            <a:ext cx="3007125" cy="3067998"/>
          </a:xfrm>
        </p:spPr>
        <p:txBody>
          <a:bodyPr>
            <a:normAutofit/>
          </a:bodyPr>
          <a:lstStyle/>
          <a:p>
            <a:pPr>
              <a:lnSpc>
                <a:spcPct val="150000"/>
              </a:lnSpc>
            </a:pPr>
            <a:r>
              <a:rPr lang="zh-CN" altLang="en-US" sz="1745" dirty="0" smtClean="0">
                <a:latin typeface="微软雅黑" panose="020B0503020204020204" pitchFamily="34" charset="-122"/>
                <a:ea typeface="微软雅黑" panose="020B0503020204020204" pitchFamily="34" charset="-122"/>
              </a:rPr>
              <a:t>根据检测阳性结果快速确诊病例，这对于早发现、早诊断、早隔离、早治疗，以及减少病人流动、避免交叉感染、防止疫情扩散、缓解心理压力等具有极其重要的意义。</a:t>
            </a:r>
            <a:endParaRPr lang="zh-CN" altLang="en-US" sz="1745" dirty="0">
              <a:latin typeface="微软雅黑" panose="020B0503020204020204" pitchFamily="34" charset="-122"/>
              <a:ea typeface="微软雅黑" panose="020B0503020204020204" pitchFamily="34" charset="-122"/>
            </a:endParaRPr>
          </a:p>
        </p:txBody>
      </p:sp>
      <p:sp>
        <p:nvSpPr>
          <p:cNvPr id="8" name="标题 7"/>
          <p:cNvSpPr>
            <a:spLocks noGrp="1"/>
          </p:cNvSpPr>
          <p:nvPr>
            <p:ph type="ctrTitle"/>
          </p:nvPr>
        </p:nvSpPr>
        <p:spPr>
          <a:xfrm>
            <a:off x="3117215" y="188595"/>
            <a:ext cx="4817745" cy="550545"/>
          </a:xfrm>
        </p:spPr>
        <p:txBody>
          <a:bodyPr/>
          <a:lstStyle/>
          <a:p>
            <a:r>
              <a:rPr lang="zh-CN" altLang="en-US" dirty="0" smtClean="0"/>
              <a:t>新型冠状病毒的实验室检测</a:t>
            </a:r>
            <a:endParaRPr lang="zh-CN" altLang="en-US" dirty="0"/>
          </a:p>
        </p:txBody>
      </p:sp>
      <p:pic>
        <p:nvPicPr>
          <p:cNvPr id="2052" name="Picture 4" descr="http://5b0988e595225.cdn.sohucs.com/images/20200213/92f37a1d436d43adb49bf8dc6d8d863b.jpeg"/>
          <p:cNvPicPr>
            <a:picLocks noChangeAspect="1" noChangeArrowheads="1"/>
          </p:cNvPicPr>
          <p:nvPr/>
        </p:nvPicPr>
        <p:blipFill>
          <a:blip r:embed="rId1"/>
          <a:srcRect/>
          <a:stretch>
            <a:fillRect/>
          </a:stretch>
        </p:blipFill>
        <p:spPr bwMode="auto">
          <a:xfrm>
            <a:off x="1416262" y="2116713"/>
            <a:ext cx="4301385" cy="2365762"/>
          </a:xfrm>
          <a:prstGeom prst="rect">
            <a:avLst/>
          </a:prstGeom>
          <a:noFill/>
        </p:spPr>
      </p:pic>
      <p:sp>
        <p:nvSpPr>
          <p:cNvPr id="11" name="TextBox 10"/>
          <p:cNvSpPr txBox="1"/>
          <p:nvPr/>
        </p:nvSpPr>
        <p:spPr>
          <a:xfrm>
            <a:off x="1852032" y="4669246"/>
            <a:ext cx="3299615" cy="332105"/>
          </a:xfrm>
          <a:prstGeom prst="rect">
            <a:avLst/>
          </a:prstGeom>
          <a:noFill/>
        </p:spPr>
        <p:txBody>
          <a:bodyPr wrap="square" rtlCol="0">
            <a:spAutoFit/>
          </a:bodyPr>
          <a:lstStyle/>
          <a:p>
            <a:r>
              <a:rPr lang="zh-CN" altLang="en-US" sz="1570" dirty="0" smtClean="0">
                <a:solidFill>
                  <a:schemeClr val="bg1">
                    <a:lumMod val="50000"/>
                  </a:schemeClr>
                </a:solidFill>
                <a:latin typeface="微软雅黑" panose="020B0503020204020204" pitchFamily="34" charset="-122"/>
                <a:ea typeface="微软雅黑" panose="020B0503020204020204" pitchFamily="34" charset="-122"/>
              </a:rPr>
              <a:t>实验室检测新冠肺炎患者的样本</a:t>
            </a:r>
            <a:endParaRPr lang="zh-CN" altLang="en-US" sz="157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a:xfrm>
            <a:off x="4427855" y="54610"/>
            <a:ext cx="1746250" cy="550545"/>
          </a:xfrm>
        </p:spPr>
        <p:txBody>
          <a:bodyPr/>
          <a:p>
            <a:r>
              <a:rPr lang="zh-CN" altLang="en-US"/>
              <a:t>核酸检测</a:t>
            </a:r>
            <a:endParaRPr lang="zh-CN" altLang="en-US"/>
          </a:p>
        </p:txBody>
      </p:sp>
      <p:pic>
        <p:nvPicPr>
          <p:cNvPr id="10" name="图片 9" descr="核酸"/>
          <p:cNvPicPr>
            <a:picLocks noChangeAspect="1"/>
          </p:cNvPicPr>
          <p:nvPr/>
        </p:nvPicPr>
        <p:blipFill>
          <a:blip r:embed="rId1"/>
          <a:stretch>
            <a:fillRect/>
          </a:stretch>
        </p:blipFill>
        <p:spPr>
          <a:xfrm>
            <a:off x="1164590" y="746760"/>
            <a:ext cx="8590280" cy="4742815"/>
          </a:xfrm>
          <a:prstGeom prst="rect">
            <a:avLst/>
          </a:prstGeom>
        </p:spPr>
      </p:pic>
      <p:sp>
        <p:nvSpPr>
          <p:cNvPr id="11" name="椭圆 10"/>
          <p:cNvSpPr/>
          <p:nvPr/>
        </p:nvSpPr>
        <p:spPr>
          <a:xfrm>
            <a:off x="2116455" y="1069975"/>
            <a:ext cx="502285" cy="23558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2"/>
          </p:nvPr>
        </p:nvSpPr>
        <p:spPr>
          <a:xfrm>
            <a:off x="1664970" y="1120775"/>
            <a:ext cx="7221855" cy="3084195"/>
          </a:xfrm>
        </p:spPr>
        <p:txBody>
          <a:bodyPr>
            <a:normAutofit/>
          </a:bodyPr>
          <a:lstStyle/>
          <a:p>
            <a:pPr>
              <a:lnSpc>
                <a:spcPct val="200000"/>
              </a:lnSpc>
            </a:pPr>
            <a:r>
              <a:rPr lang="zh-CN" altLang="en-US" sz="1745" dirty="0" smtClean="0">
                <a:latin typeface="微软雅黑" panose="020B0503020204020204" pitchFamily="34" charset="-122"/>
                <a:ea typeface="微软雅黑" panose="020B0503020204020204" pitchFamily="34" charset="-122"/>
              </a:rPr>
              <a:t>实验室进行病毒的核酸检测虽然具有</a:t>
            </a:r>
            <a:r>
              <a:rPr lang="zh-CN" altLang="en-US" sz="1745" dirty="0" smtClean="0">
                <a:solidFill>
                  <a:srgbClr val="FF0000"/>
                </a:solidFill>
                <a:latin typeface="微软雅黑" panose="020B0503020204020204" pitchFamily="34" charset="-122"/>
                <a:ea typeface="微软雅黑" panose="020B0503020204020204" pitchFamily="34" charset="-122"/>
              </a:rPr>
              <a:t>高度特异性</a:t>
            </a:r>
            <a:r>
              <a:rPr lang="zh-CN" altLang="en-US" sz="1745" dirty="0" smtClean="0">
                <a:latin typeface="微软雅黑" panose="020B0503020204020204" pitchFamily="34" charset="-122"/>
                <a:ea typeface="微软雅黑" panose="020B0503020204020204" pitchFamily="34" charset="-122"/>
              </a:rPr>
              <a:t>（针对新冠病毒），但是也存在新冠病毒的携带者的检测结果出现假阴性的情况，出现这种情况有以下可能：</a:t>
            </a:r>
            <a:endParaRPr lang="en-US" altLang="zh-CN" sz="1745"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buChar char="Ø"/>
            </a:pPr>
            <a:r>
              <a:rPr lang="zh-CN" altLang="en-US" sz="1745" dirty="0" smtClean="0">
                <a:latin typeface="微软雅黑" panose="020B0503020204020204" pitchFamily="34" charset="-122"/>
                <a:ea typeface="微软雅黑" panose="020B0503020204020204" pitchFamily="34" charset="-122"/>
              </a:rPr>
              <a:t>１、患者体内的病毒数量不足以在核酸检测中出现阳性的结果；</a:t>
            </a:r>
            <a:endParaRPr lang="en-US" altLang="zh-CN" sz="1745"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buChar char="Ø"/>
            </a:pPr>
            <a:r>
              <a:rPr lang="zh-CN" altLang="en-US" sz="1745" dirty="0" smtClean="0">
                <a:latin typeface="微软雅黑" panose="020B0503020204020204" pitchFamily="34" charset="-122"/>
                <a:ea typeface="微软雅黑" panose="020B0503020204020204" pitchFamily="34" charset="-122"/>
              </a:rPr>
              <a:t>２、所采集的样本中病毒含量不足以在核酸检测中出现阳性的结果。</a:t>
            </a:r>
            <a:endParaRPr lang="zh-CN" altLang="en-US" sz="1745" dirty="0">
              <a:latin typeface="微软雅黑" panose="020B0503020204020204" pitchFamily="34" charset="-122"/>
              <a:ea typeface="微软雅黑" panose="020B0503020204020204" pitchFamily="34" charset="-122"/>
            </a:endParaRPr>
          </a:p>
        </p:txBody>
      </p:sp>
      <p:sp>
        <p:nvSpPr>
          <p:cNvPr id="8" name="标题 7"/>
          <p:cNvSpPr>
            <a:spLocks noGrp="1"/>
          </p:cNvSpPr>
          <p:nvPr>
            <p:ph type="ctrTitle"/>
          </p:nvPr>
        </p:nvSpPr>
        <p:spPr>
          <a:xfrm>
            <a:off x="3280410" y="162560"/>
            <a:ext cx="3991610" cy="550545"/>
          </a:xfrm>
        </p:spPr>
        <p:txBody>
          <a:bodyPr/>
          <a:lstStyle/>
          <a:p>
            <a:r>
              <a:rPr lang="zh-CN" altLang="en-US" dirty="0" smtClean="0"/>
              <a:t>新冠肺炎的实验室检测</a:t>
            </a:r>
            <a:endParaRPr lang="zh-CN" altLang="en-US" dirty="0"/>
          </a:p>
        </p:txBody>
      </p:sp>
      <p:sp>
        <p:nvSpPr>
          <p:cNvPr id="2" name="文本框 1"/>
          <p:cNvSpPr txBox="1"/>
          <p:nvPr/>
        </p:nvSpPr>
        <p:spPr>
          <a:xfrm>
            <a:off x="3660140" y="4548505"/>
            <a:ext cx="3230880" cy="460375"/>
          </a:xfrm>
          <a:prstGeom prst="rect">
            <a:avLst/>
          </a:prstGeom>
          <a:noFill/>
        </p:spPr>
        <p:txBody>
          <a:bodyPr wrap="none" rtlCol="0" anchor="t">
            <a:spAutoFit/>
          </a:bodyPr>
          <a:p>
            <a:r>
              <a:rPr lang="zh-CN" altLang="en-US" sz="2400" b="1">
                <a:solidFill>
                  <a:srgbClr val="C00000"/>
                </a:solidFill>
                <a:sym typeface="+mn-ea"/>
              </a:rPr>
              <a:t>鼻咽拭阳性率高于咽拭</a:t>
            </a:r>
            <a:endParaRPr lang="zh-CN" altLang="en-US" sz="2400" b="1">
              <a:solidFill>
                <a:srgbClr val="C00000"/>
              </a:solidFill>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877865" y="227158"/>
            <a:ext cx="12217890" cy="733958"/>
          </a:xfrm>
        </p:spPr>
        <p:txBody>
          <a:bodyPr/>
          <a:lstStyle/>
          <a:p>
            <a:pPr algn="ctr"/>
            <a:r>
              <a:rPr lang="zh-CN" altLang="en-US" dirty="0"/>
              <a:t>新冠肺病毒抗体的检测</a:t>
            </a:r>
            <a:endParaRPr lang="zh-CN" altLang="en-US" dirty="0"/>
          </a:p>
        </p:txBody>
      </p:sp>
      <p:pic>
        <p:nvPicPr>
          <p:cNvPr id="3" name="图片 2" descr="抗体阳性"/>
          <p:cNvPicPr>
            <a:picLocks noChangeAspect="1"/>
          </p:cNvPicPr>
          <p:nvPr/>
        </p:nvPicPr>
        <p:blipFill>
          <a:blip r:embed="rId1"/>
          <a:stretch>
            <a:fillRect/>
          </a:stretch>
        </p:blipFill>
        <p:spPr>
          <a:xfrm>
            <a:off x="382905" y="961390"/>
            <a:ext cx="6948170" cy="4509770"/>
          </a:xfrm>
          <a:prstGeom prst="rect">
            <a:avLst/>
          </a:prstGeom>
        </p:spPr>
      </p:pic>
      <p:sp>
        <p:nvSpPr>
          <p:cNvPr id="10" name="椭圆 9"/>
          <p:cNvSpPr/>
          <p:nvPr/>
        </p:nvSpPr>
        <p:spPr>
          <a:xfrm>
            <a:off x="1131570" y="1271270"/>
            <a:ext cx="502285" cy="23558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5" name="文本框 4"/>
          <p:cNvSpPr txBox="1"/>
          <p:nvPr/>
        </p:nvSpPr>
        <p:spPr>
          <a:xfrm>
            <a:off x="7864475" y="2238375"/>
            <a:ext cx="2054225" cy="1476375"/>
          </a:xfrm>
          <a:prstGeom prst="rect">
            <a:avLst/>
          </a:prstGeom>
          <a:noFill/>
        </p:spPr>
        <p:txBody>
          <a:bodyPr wrap="square" rtlCol="0">
            <a:spAutoFit/>
          </a:bodyPr>
          <a:p>
            <a:pPr fontAlgn="auto">
              <a:lnSpc>
                <a:spcPct val="150000"/>
              </a:lnSpc>
            </a:pPr>
            <a:r>
              <a:rPr lang="en-US" altLang="zh-CN" sz="2000"/>
              <a:t>IgM</a:t>
            </a:r>
            <a:r>
              <a:rPr lang="zh-CN" altLang="en-US" sz="2000"/>
              <a:t>抗体发病</a:t>
            </a:r>
            <a:r>
              <a:rPr lang="en-US" altLang="zh-CN" sz="2000"/>
              <a:t>3-5</a:t>
            </a:r>
            <a:r>
              <a:rPr lang="zh-CN" altLang="en-US" sz="2000"/>
              <a:t>天才出现，</a:t>
            </a:r>
            <a:r>
              <a:rPr lang="en-US" altLang="zh-CN" sz="2000"/>
              <a:t>IgG</a:t>
            </a:r>
            <a:r>
              <a:rPr lang="zh-CN" altLang="en-US" sz="2000"/>
              <a:t>出现会更晚</a:t>
            </a:r>
            <a:endParaRPr lang="zh-CN" altLang="en-US"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鄂菊梅AS薄层"/>
          <p:cNvPicPr>
            <a:picLocks noChangeAspect="1"/>
          </p:cNvPicPr>
          <p:nvPr/>
        </p:nvPicPr>
        <p:blipFill>
          <a:blip r:embed="rId1"/>
          <a:srcRect t="-290"/>
          <a:stretch>
            <a:fillRect/>
          </a:stretch>
        </p:blipFill>
        <p:spPr>
          <a:xfrm>
            <a:off x="169545" y="982980"/>
            <a:ext cx="3317240" cy="3298825"/>
          </a:xfrm>
          <a:prstGeom prst="rect">
            <a:avLst/>
          </a:prstGeom>
        </p:spPr>
      </p:pic>
      <p:pic>
        <p:nvPicPr>
          <p:cNvPr id="6" name="图片 5" descr="石德安0217"/>
          <p:cNvPicPr>
            <a:picLocks noChangeAspect="1"/>
          </p:cNvPicPr>
          <p:nvPr/>
        </p:nvPicPr>
        <p:blipFill>
          <a:blip r:embed="rId2"/>
          <a:stretch>
            <a:fillRect/>
          </a:stretch>
        </p:blipFill>
        <p:spPr>
          <a:xfrm>
            <a:off x="3742163" y="992230"/>
            <a:ext cx="3316471" cy="3289355"/>
          </a:xfrm>
          <a:prstGeom prst="rect">
            <a:avLst/>
          </a:prstGeom>
        </p:spPr>
      </p:pic>
      <p:pic>
        <p:nvPicPr>
          <p:cNvPr id="7" name="图片 6" descr="马永琼0205"/>
          <p:cNvPicPr>
            <a:picLocks noChangeAspect="1"/>
          </p:cNvPicPr>
          <p:nvPr/>
        </p:nvPicPr>
        <p:blipFill>
          <a:blip r:embed="rId3"/>
          <a:srcRect b="15801"/>
          <a:stretch>
            <a:fillRect/>
          </a:stretch>
        </p:blipFill>
        <p:spPr>
          <a:xfrm>
            <a:off x="7298805" y="992230"/>
            <a:ext cx="3346907" cy="3289908"/>
          </a:xfrm>
          <a:prstGeom prst="rect">
            <a:avLst/>
          </a:prstGeom>
        </p:spPr>
      </p:pic>
      <p:sp>
        <p:nvSpPr>
          <p:cNvPr id="9" name="文本框 8"/>
          <p:cNvSpPr txBox="1"/>
          <p:nvPr/>
        </p:nvSpPr>
        <p:spPr>
          <a:xfrm>
            <a:off x="7509094" y="4410524"/>
            <a:ext cx="2926330" cy="1437640"/>
          </a:xfrm>
          <a:prstGeom prst="rect">
            <a:avLst/>
          </a:prstGeom>
          <a:noFill/>
        </p:spPr>
        <p:txBody>
          <a:bodyPr wrap="square" rtlCol="0" anchor="t">
            <a:spAutoFit/>
          </a:bodyPr>
          <a:p>
            <a:r>
              <a:rPr lang="zh-CN" altLang="en-US" sz="1745" b="1"/>
              <a:t>重型：</a:t>
            </a:r>
            <a:r>
              <a:rPr lang="en-US" altLang="zh-CN" sz="1745" b="1"/>
              <a:t>(</a:t>
            </a:r>
            <a:r>
              <a:rPr lang="zh-CN" altLang="en-US" sz="1745" b="1"/>
              <a:t>女，</a:t>
            </a:r>
            <a:r>
              <a:rPr lang="en-US" altLang="zh-CN" sz="1745" b="1"/>
              <a:t>61y)</a:t>
            </a:r>
            <a:r>
              <a:rPr lang="zh-CN" altLang="en-US" sz="1745" b="1"/>
              <a:t>显示双肺大部分呈磨玻璃影表现，部分密实或局限性不张、结构扭曲，左肺中下叶未累及部分呈过度充气状态</a:t>
            </a:r>
            <a:endParaRPr lang="zh-CN" altLang="en-US" sz="1745" b="1"/>
          </a:p>
        </p:txBody>
      </p:sp>
      <p:sp>
        <p:nvSpPr>
          <p:cNvPr id="10" name="文本框 9"/>
          <p:cNvSpPr txBox="1"/>
          <p:nvPr/>
        </p:nvSpPr>
        <p:spPr>
          <a:xfrm>
            <a:off x="269636" y="4468077"/>
            <a:ext cx="3117250" cy="629920"/>
          </a:xfrm>
          <a:prstGeom prst="rect">
            <a:avLst/>
          </a:prstGeom>
          <a:noFill/>
        </p:spPr>
        <p:txBody>
          <a:bodyPr wrap="square" rtlCol="0" anchor="t">
            <a:spAutoFit/>
          </a:bodyPr>
          <a:p>
            <a:r>
              <a:rPr lang="zh-CN" altLang="en-US" sz="1745" b="1"/>
              <a:t>轻型：</a:t>
            </a:r>
            <a:r>
              <a:rPr lang="en-US" altLang="zh-CN" sz="1745" b="1"/>
              <a:t>(</a:t>
            </a:r>
            <a:r>
              <a:rPr lang="zh-CN" altLang="en-US" sz="1745" b="1"/>
              <a:t>女，</a:t>
            </a:r>
            <a:r>
              <a:rPr lang="en-US" altLang="zh-CN" sz="1745" b="1"/>
              <a:t>60y)</a:t>
            </a:r>
            <a:r>
              <a:rPr lang="zh-CN" altLang="en-US" sz="1745" b="1"/>
              <a:t>双肺散在磨玻璃结节</a:t>
            </a:r>
            <a:endParaRPr lang="zh-CN" altLang="en-US" sz="1745" b="1"/>
          </a:p>
        </p:txBody>
      </p:sp>
      <p:sp>
        <p:nvSpPr>
          <p:cNvPr id="11" name="文本框 10"/>
          <p:cNvSpPr txBox="1"/>
          <p:nvPr/>
        </p:nvSpPr>
        <p:spPr>
          <a:xfrm>
            <a:off x="3885491" y="4468077"/>
            <a:ext cx="3030921" cy="1168400"/>
          </a:xfrm>
          <a:prstGeom prst="rect">
            <a:avLst/>
          </a:prstGeom>
          <a:noFill/>
        </p:spPr>
        <p:txBody>
          <a:bodyPr wrap="square" rtlCol="0" anchor="t">
            <a:spAutoFit/>
          </a:bodyPr>
          <a:p>
            <a:r>
              <a:rPr lang="zh-CN" altLang="en-US" sz="1745" b="1"/>
              <a:t>中型：（男，</a:t>
            </a:r>
            <a:r>
              <a:rPr lang="en-US" altLang="zh-CN" sz="1745" b="1"/>
              <a:t>64y</a:t>
            </a:r>
            <a:r>
              <a:rPr lang="zh-CN" altLang="en-US" sz="1745" b="1"/>
              <a:t>）双肺中、下叶多发斑片状磨玻璃影，呈铺路石征表现，其内血管增粗，见空气支气管征</a:t>
            </a:r>
            <a:r>
              <a:rPr lang="zh-CN" altLang="en-US" sz="1570"/>
              <a:t>。</a:t>
            </a:r>
            <a:endParaRPr lang="zh-CN" altLang="en-US" sz="1570"/>
          </a:p>
        </p:txBody>
      </p:sp>
      <p:sp>
        <p:nvSpPr>
          <p:cNvPr id="8" name="标题 7"/>
          <p:cNvSpPr>
            <a:spLocks noGrp="1"/>
          </p:cNvSpPr>
          <p:nvPr>
            <p:ph type="ctrTitle"/>
          </p:nvPr>
        </p:nvSpPr>
        <p:spPr>
          <a:xfrm>
            <a:off x="3655060" y="53340"/>
            <a:ext cx="3853815" cy="734060"/>
          </a:xfrm>
        </p:spPr>
        <p:txBody>
          <a:bodyPr/>
          <a:p>
            <a:pPr algn="l">
              <a:buClrTx/>
              <a:buSzTx/>
              <a:buFontTx/>
            </a:pPr>
            <a:r>
              <a:rPr lang="zh-CN" altLang="en-US" sz="2400" dirty="0">
                <a:solidFill>
                  <a:srgbClr val="005CAB"/>
                </a:solidFill>
              </a:rPr>
              <a:t>临床特点：肺部</a:t>
            </a:r>
            <a:r>
              <a:rPr lang="en-US" altLang="zh-CN" sz="2400" dirty="0">
                <a:solidFill>
                  <a:srgbClr val="005CAB"/>
                </a:solidFill>
              </a:rPr>
              <a:t>CT</a:t>
            </a:r>
            <a:endParaRPr lang="en-US" altLang="zh-CN" sz="2400" dirty="0">
              <a:solidFill>
                <a:srgbClr val="005CAB"/>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9"/>
          <p:cNvGraphicFramePr>
            <a:graphicFrameLocks noGrp="1"/>
          </p:cNvGraphicFramePr>
          <p:nvPr>
            <p:ph sz="half" idx="2"/>
            <p:custDataLst>
              <p:tags r:id="rId1"/>
            </p:custDataLst>
          </p:nvPr>
        </p:nvGraphicFramePr>
        <p:xfrm>
          <a:off x="938136" y="1185239"/>
          <a:ext cx="9230342" cy="3606293"/>
        </p:xfrm>
        <a:graphic>
          <a:graphicData uri="http://schemas.openxmlformats.org/drawingml/2006/table">
            <a:tbl>
              <a:tblPr firstRow="1" bandRow="1">
                <a:tableStyleId>{5C22544A-7EE6-4342-B048-85BDC9FD1C3A}</a:tableStyleId>
              </a:tblPr>
              <a:tblGrid>
                <a:gridCol w="631767"/>
                <a:gridCol w="1571227"/>
                <a:gridCol w="7027348"/>
              </a:tblGrid>
              <a:tr h="354766">
                <a:tc>
                  <a:txBody>
                    <a:bodyPr/>
                    <a:lstStyle/>
                    <a:p>
                      <a:r>
                        <a:rPr lang="en-US" altLang="zh-CN" dirty="0">
                          <a:latin typeface="+mn-ea"/>
                          <a:ea typeface="+mn-ea"/>
                        </a:rPr>
                        <a:t>1</a:t>
                      </a:r>
                      <a:endParaRPr lang="zh-CN" altLang="en-US" dirty="0">
                        <a:latin typeface="+mn-ea"/>
                        <a:ea typeface="+mn-ea"/>
                      </a:endParaRPr>
                    </a:p>
                  </a:txBody>
                  <a:tcPr/>
                </a:tc>
                <a:tc>
                  <a:txBody>
                    <a:bodyPr/>
                    <a:lstStyle/>
                    <a:p>
                      <a:r>
                        <a:rPr lang="en-US" altLang="zh-CN" b="1" dirty="0">
                          <a:latin typeface="+mn-ea"/>
                          <a:ea typeface="+mn-ea"/>
                        </a:rPr>
                        <a:t>1937</a:t>
                      </a:r>
                      <a:r>
                        <a:rPr lang="zh-CN" altLang="en-US" b="1" dirty="0">
                          <a:latin typeface="+mn-ea"/>
                          <a:ea typeface="+mn-ea"/>
                        </a:rPr>
                        <a:t>年</a:t>
                      </a:r>
                      <a:endParaRPr lang="zh-CN" altLang="en-US" b="1" dirty="0">
                        <a:latin typeface="+mn-ea"/>
                        <a:ea typeface="+mn-ea"/>
                      </a:endParaRPr>
                    </a:p>
                  </a:txBody>
                  <a:tcPr/>
                </a:tc>
                <a:tc>
                  <a:txBody>
                    <a:bodyPr/>
                    <a:lstStyle/>
                    <a:p>
                      <a:r>
                        <a:rPr lang="zh-CN" altLang="en-US" b="1" dirty="0">
                          <a:latin typeface="+mn-ea"/>
                          <a:ea typeface="+mn-ea"/>
                        </a:rPr>
                        <a:t>冠状病毒首先从鸡身上分离出来</a:t>
                      </a:r>
                      <a:endParaRPr lang="zh-CN" altLang="en-US" b="1" dirty="0">
                        <a:latin typeface="+mn-ea"/>
                        <a:ea typeface="+mn-ea"/>
                      </a:endParaRPr>
                    </a:p>
                  </a:txBody>
                  <a:tcPr/>
                </a:tc>
              </a:tr>
              <a:tr h="768165">
                <a:tc>
                  <a:txBody>
                    <a:bodyPr/>
                    <a:lstStyle/>
                    <a:p>
                      <a:r>
                        <a:rPr lang="en-US" altLang="zh-CN" dirty="0">
                          <a:latin typeface="+mn-ea"/>
                          <a:ea typeface="+mn-ea"/>
                        </a:rPr>
                        <a:t>2</a:t>
                      </a:r>
                      <a:endParaRPr lang="zh-CN" altLang="en-US" dirty="0">
                        <a:latin typeface="+mn-ea"/>
                        <a:ea typeface="+mn-ea"/>
                      </a:endParaRPr>
                    </a:p>
                  </a:txBody>
                  <a:tcPr/>
                </a:tc>
                <a:tc>
                  <a:txBody>
                    <a:bodyPr/>
                    <a:lstStyle/>
                    <a:p>
                      <a:r>
                        <a:rPr lang="en-US" altLang="zh-CN" dirty="0">
                          <a:latin typeface="+mn-ea"/>
                          <a:ea typeface="+mn-ea"/>
                        </a:rPr>
                        <a:t>1965</a:t>
                      </a:r>
                      <a:r>
                        <a:rPr lang="zh-CN" altLang="en-US" dirty="0">
                          <a:latin typeface="+mn-ea"/>
                          <a:ea typeface="+mn-ea"/>
                        </a:rPr>
                        <a:t>年</a:t>
                      </a:r>
                      <a:endParaRPr lang="zh-CN" altLang="en-US" dirty="0">
                        <a:latin typeface="+mn-ea"/>
                        <a:ea typeface="+mn-ea"/>
                      </a:endParaRPr>
                    </a:p>
                  </a:txBody>
                  <a:tcPr/>
                </a:tc>
                <a:tc>
                  <a:txBody>
                    <a:bodyPr/>
                    <a:lstStyle/>
                    <a:p>
                      <a:pPr>
                        <a:lnSpc>
                          <a:spcPct val="150000"/>
                        </a:lnSpc>
                      </a:pPr>
                      <a:r>
                        <a:rPr lang="en-US" altLang="zh-CN" dirty="0">
                          <a:latin typeface="+mn-ea"/>
                          <a:ea typeface="+mn-ea"/>
                        </a:rPr>
                        <a:t>Tyrrell</a:t>
                      </a:r>
                      <a:r>
                        <a:rPr lang="zh-CN" altLang="en-US" dirty="0">
                          <a:latin typeface="+mn-ea"/>
                          <a:ea typeface="+mn-ea"/>
                        </a:rPr>
                        <a:t>和</a:t>
                      </a:r>
                      <a:r>
                        <a:rPr lang="en-US" altLang="zh-CN" dirty="0">
                          <a:latin typeface="+mn-ea"/>
                          <a:ea typeface="+mn-ea"/>
                        </a:rPr>
                        <a:t>Bynoe</a:t>
                      </a:r>
                      <a:r>
                        <a:rPr lang="zh-CN" altLang="en-US" dirty="0">
                          <a:latin typeface="+mn-ea"/>
                          <a:ea typeface="+mn-ea"/>
                        </a:rPr>
                        <a:t>在</a:t>
                      </a:r>
                      <a:r>
                        <a:rPr lang="en-US" altLang="zh-CN" dirty="0">
                          <a:latin typeface="+mn-ea"/>
                          <a:ea typeface="+mn-ea"/>
                        </a:rPr>
                        <a:t>1965</a:t>
                      </a:r>
                      <a:r>
                        <a:rPr lang="zh-CN" altLang="en-US" dirty="0">
                          <a:latin typeface="+mn-ea"/>
                          <a:ea typeface="+mn-ea"/>
                        </a:rPr>
                        <a:t>年将病人鼻腔洗液接种人胚气管培养，分离出人类冠状病毒</a:t>
                      </a:r>
                      <a:r>
                        <a:rPr lang="en-US" altLang="zh-CN" dirty="0">
                          <a:latin typeface="+mn-ea"/>
                          <a:ea typeface="+mn-ea"/>
                        </a:rPr>
                        <a:t>HCoV-229E.</a:t>
                      </a:r>
                      <a:r>
                        <a:rPr lang="zh-CN" altLang="en-US" dirty="0">
                          <a:latin typeface="+mn-ea"/>
                          <a:ea typeface="+mn-ea"/>
                        </a:rPr>
                        <a:t>由于在点自显微镜下其形态看上去像中世纪欧洲帝王的皇冠，因此命名为“冠状病毒”</a:t>
                      </a:r>
                      <a:endParaRPr lang="zh-CN" altLang="en-US" dirty="0">
                        <a:latin typeface="+mn-ea"/>
                        <a:ea typeface="+mn-ea"/>
                      </a:endParaRPr>
                    </a:p>
                  </a:txBody>
                  <a:tcPr/>
                </a:tc>
              </a:tr>
              <a:tr h="354766">
                <a:tc>
                  <a:txBody>
                    <a:bodyPr/>
                    <a:lstStyle/>
                    <a:p>
                      <a:r>
                        <a:rPr lang="en-US" altLang="zh-CN" dirty="0">
                          <a:latin typeface="+mn-ea"/>
                          <a:ea typeface="+mn-ea"/>
                        </a:rPr>
                        <a:t>3</a:t>
                      </a:r>
                      <a:endParaRPr lang="zh-CN" altLang="en-US" dirty="0">
                        <a:latin typeface="+mn-ea"/>
                        <a:ea typeface="+mn-ea"/>
                      </a:endParaRPr>
                    </a:p>
                  </a:txBody>
                  <a:tcPr/>
                </a:tc>
                <a:tc>
                  <a:txBody>
                    <a:bodyPr/>
                    <a:lstStyle/>
                    <a:p>
                      <a:r>
                        <a:rPr lang="en-US" altLang="zh-CN" dirty="0">
                          <a:latin typeface="+mn-ea"/>
                          <a:ea typeface="+mn-ea"/>
                        </a:rPr>
                        <a:t>1967</a:t>
                      </a:r>
                      <a:r>
                        <a:rPr lang="zh-CN" altLang="en-US" dirty="0">
                          <a:latin typeface="+mn-ea"/>
                          <a:ea typeface="+mn-ea"/>
                        </a:rPr>
                        <a:t>年</a:t>
                      </a:r>
                      <a:endParaRPr lang="zh-CN" altLang="en-US" dirty="0">
                        <a:latin typeface="+mn-ea"/>
                        <a:ea typeface="+mn-ea"/>
                      </a:endParaRPr>
                    </a:p>
                  </a:txBody>
                  <a:tcPr/>
                </a:tc>
                <a:tc>
                  <a:txBody>
                    <a:bodyPr/>
                    <a:lstStyle/>
                    <a:p>
                      <a:r>
                        <a:rPr lang="zh-CN" altLang="en-US" dirty="0">
                          <a:latin typeface="+mn-ea"/>
                          <a:ea typeface="+mn-ea"/>
                        </a:rPr>
                        <a:t>人类冠状病毒</a:t>
                      </a:r>
                      <a:r>
                        <a:rPr lang="en-US" altLang="zh-CN" dirty="0">
                          <a:latin typeface="+mn-ea"/>
                          <a:ea typeface="+mn-ea"/>
                        </a:rPr>
                        <a:t>HCoV-OC43</a:t>
                      </a:r>
                      <a:r>
                        <a:rPr lang="zh-CN" altLang="en-US" dirty="0">
                          <a:latin typeface="+mn-ea"/>
                          <a:ea typeface="+mn-ea"/>
                        </a:rPr>
                        <a:t>被发现</a:t>
                      </a:r>
                      <a:endParaRPr lang="zh-CN" altLang="en-US" dirty="0">
                        <a:latin typeface="+mn-ea"/>
                        <a:ea typeface="+mn-ea"/>
                      </a:endParaRPr>
                    </a:p>
                  </a:txBody>
                  <a:tcPr/>
                </a:tc>
              </a:tr>
              <a:tr h="354766">
                <a:tc>
                  <a:txBody>
                    <a:bodyPr/>
                    <a:lstStyle/>
                    <a:p>
                      <a:r>
                        <a:rPr lang="en-US" altLang="zh-CN" dirty="0">
                          <a:latin typeface="+mn-ea"/>
                          <a:ea typeface="+mn-ea"/>
                        </a:rPr>
                        <a:t>4</a:t>
                      </a:r>
                      <a:endParaRPr lang="zh-CN" altLang="en-US" dirty="0">
                        <a:latin typeface="+mn-ea"/>
                        <a:ea typeface="+mn-ea"/>
                      </a:endParaRPr>
                    </a:p>
                  </a:txBody>
                  <a:tcPr/>
                </a:tc>
                <a:tc>
                  <a:txBody>
                    <a:bodyPr/>
                    <a:lstStyle/>
                    <a:p>
                      <a:r>
                        <a:rPr lang="en-US" altLang="zh-CN" dirty="0">
                          <a:latin typeface="+mn-ea"/>
                          <a:ea typeface="+mn-ea"/>
                        </a:rPr>
                        <a:t>1975</a:t>
                      </a:r>
                      <a:r>
                        <a:rPr lang="zh-CN" altLang="en-US" dirty="0">
                          <a:latin typeface="+mn-ea"/>
                          <a:ea typeface="+mn-ea"/>
                        </a:rPr>
                        <a:t>年</a:t>
                      </a:r>
                      <a:endParaRPr lang="zh-CN" altLang="en-US" dirty="0">
                        <a:latin typeface="+mn-ea"/>
                        <a:ea typeface="+mn-ea"/>
                      </a:endParaRPr>
                    </a:p>
                  </a:txBody>
                  <a:tcPr/>
                </a:tc>
                <a:tc>
                  <a:txBody>
                    <a:bodyPr/>
                    <a:lstStyle/>
                    <a:p>
                      <a:r>
                        <a:rPr lang="zh-CN" altLang="en-US" dirty="0">
                          <a:latin typeface="+mn-ea"/>
                          <a:ea typeface="+mn-ea"/>
                        </a:rPr>
                        <a:t>病毒命名委员会正式命名了冠状病毒科</a:t>
                      </a:r>
                      <a:endParaRPr lang="zh-CN" altLang="en-US" dirty="0">
                        <a:latin typeface="+mn-ea"/>
                        <a:ea typeface="+mn-ea"/>
                      </a:endParaRPr>
                    </a:p>
                  </a:txBody>
                  <a:tcPr/>
                </a:tc>
              </a:tr>
              <a:tr h="354766">
                <a:tc>
                  <a:txBody>
                    <a:bodyPr/>
                    <a:lstStyle/>
                    <a:p>
                      <a:r>
                        <a:rPr lang="en-US" altLang="zh-CN" dirty="0">
                          <a:latin typeface="+mn-ea"/>
                          <a:ea typeface="+mn-ea"/>
                        </a:rPr>
                        <a:t>5</a:t>
                      </a:r>
                      <a:endParaRPr lang="zh-CN" altLang="en-US" dirty="0">
                        <a:latin typeface="+mn-ea"/>
                        <a:ea typeface="+mn-ea"/>
                      </a:endParaRPr>
                    </a:p>
                  </a:txBody>
                  <a:tcPr/>
                </a:tc>
                <a:tc>
                  <a:txBody>
                    <a:bodyPr/>
                    <a:lstStyle/>
                    <a:p>
                      <a:r>
                        <a:rPr lang="en-US" altLang="zh-CN" b="1" dirty="0">
                          <a:latin typeface="+mn-ea"/>
                          <a:ea typeface="+mn-ea"/>
                        </a:rPr>
                        <a:t>2003</a:t>
                      </a:r>
                      <a:r>
                        <a:rPr lang="zh-CN" altLang="en-US" b="1" dirty="0">
                          <a:latin typeface="+mn-ea"/>
                          <a:ea typeface="+mn-ea"/>
                        </a:rPr>
                        <a:t>年</a:t>
                      </a:r>
                      <a:endParaRPr lang="zh-CN" altLang="en-US" b="1" dirty="0">
                        <a:latin typeface="+mn-ea"/>
                        <a:ea typeface="+mn-ea"/>
                      </a:endParaRPr>
                    </a:p>
                  </a:txBody>
                  <a:tcPr/>
                </a:tc>
                <a:tc>
                  <a:txBody>
                    <a:bodyPr/>
                    <a:lstStyle/>
                    <a:p>
                      <a:r>
                        <a:rPr lang="zh-CN" altLang="en-US" b="1" dirty="0">
                          <a:latin typeface="+mn-ea"/>
                          <a:ea typeface="+mn-ea"/>
                        </a:rPr>
                        <a:t>人类冠状病毒</a:t>
                      </a:r>
                      <a:r>
                        <a:rPr lang="en-US" altLang="zh-CN" b="1" dirty="0">
                          <a:latin typeface="+mn-ea"/>
                          <a:ea typeface="+mn-ea"/>
                        </a:rPr>
                        <a:t>SARS-</a:t>
                      </a:r>
                      <a:r>
                        <a:rPr lang="en-US" altLang="zh-CN" b="1" dirty="0" err="1">
                          <a:latin typeface="+mn-ea"/>
                          <a:ea typeface="+mn-ea"/>
                        </a:rPr>
                        <a:t>CoV</a:t>
                      </a:r>
                      <a:r>
                        <a:rPr lang="zh-CN" altLang="en-US" b="1" dirty="0">
                          <a:latin typeface="+mn-ea"/>
                          <a:ea typeface="+mn-ea"/>
                        </a:rPr>
                        <a:t>首先在广东被发现</a:t>
                      </a:r>
                      <a:endParaRPr lang="zh-CN" altLang="en-US" b="1" dirty="0">
                        <a:latin typeface="+mn-ea"/>
                        <a:ea typeface="+mn-ea"/>
                      </a:endParaRPr>
                    </a:p>
                  </a:txBody>
                  <a:tcPr/>
                </a:tc>
              </a:tr>
              <a:tr h="354766">
                <a:tc>
                  <a:txBody>
                    <a:bodyPr/>
                    <a:lstStyle/>
                    <a:p>
                      <a:r>
                        <a:rPr lang="en-US" altLang="zh-CN" dirty="0">
                          <a:latin typeface="+mn-ea"/>
                          <a:ea typeface="+mn-ea"/>
                        </a:rPr>
                        <a:t>6</a:t>
                      </a:r>
                      <a:endParaRPr lang="zh-CN" altLang="en-US" dirty="0">
                        <a:latin typeface="+mn-ea"/>
                        <a:ea typeface="+mn-ea"/>
                      </a:endParaRPr>
                    </a:p>
                  </a:txBody>
                  <a:tcPr/>
                </a:tc>
                <a:tc>
                  <a:txBody>
                    <a:bodyPr/>
                    <a:lstStyle/>
                    <a:p>
                      <a:r>
                        <a:rPr lang="en-US" altLang="zh-CN" dirty="0">
                          <a:latin typeface="+mn-ea"/>
                          <a:ea typeface="+mn-ea"/>
                        </a:rPr>
                        <a:t>2004</a:t>
                      </a:r>
                      <a:r>
                        <a:rPr lang="zh-CN" altLang="en-US" dirty="0">
                          <a:latin typeface="+mn-ea"/>
                          <a:ea typeface="+mn-ea"/>
                        </a:rPr>
                        <a:t>年</a:t>
                      </a:r>
                      <a:endParaRPr lang="zh-CN" altLang="en-US" dirty="0">
                        <a:latin typeface="+mn-ea"/>
                        <a:ea typeface="+mn-ea"/>
                      </a:endParaRPr>
                    </a:p>
                  </a:txBody>
                  <a:tcPr/>
                </a:tc>
                <a:tc>
                  <a:txBody>
                    <a:bodyPr/>
                    <a:lstStyle/>
                    <a:p>
                      <a:r>
                        <a:rPr lang="zh-CN" altLang="en-US" dirty="0">
                          <a:latin typeface="+mn-ea"/>
                          <a:ea typeface="+mn-ea"/>
                        </a:rPr>
                        <a:t>人类冠状病毒</a:t>
                      </a:r>
                      <a:r>
                        <a:rPr lang="en-US" altLang="zh-CN" dirty="0">
                          <a:latin typeface="+mn-ea"/>
                          <a:ea typeface="+mn-ea"/>
                        </a:rPr>
                        <a:t>HCoV-NL63</a:t>
                      </a:r>
                      <a:r>
                        <a:rPr lang="zh-CN" altLang="en-US" dirty="0">
                          <a:latin typeface="+mn-ea"/>
                          <a:ea typeface="+mn-ea"/>
                        </a:rPr>
                        <a:t>首先在荷兰发现</a:t>
                      </a:r>
                      <a:endParaRPr lang="zh-CN" altLang="en-US" dirty="0">
                        <a:latin typeface="+mn-ea"/>
                        <a:ea typeface="+mn-ea"/>
                      </a:endParaRPr>
                    </a:p>
                  </a:txBody>
                  <a:tcPr/>
                </a:tc>
              </a:tr>
              <a:tr h="354766">
                <a:tc>
                  <a:txBody>
                    <a:bodyPr/>
                    <a:lstStyle/>
                    <a:p>
                      <a:r>
                        <a:rPr lang="en-US" altLang="zh-CN" dirty="0">
                          <a:latin typeface="+mn-ea"/>
                          <a:ea typeface="+mn-ea"/>
                        </a:rPr>
                        <a:t>7</a:t>
                      </a:r>
                      <a:endParaRPr lang="zh-CN" altLang="en-US" dirty="0">
                        <a:latin typeface="+mn-ea"/>
                        <a:ea typeface="+mn-ea"/>
                      </a:endParaRPr>
                    </a:p>
                  </a:txBody>
                  <a:tcPr/>
                </a:tc>
                <a:tc>
                  <a:txBody>
                    <a:bodyPr/>
                    <a:lstStyle/>
                    <a:p>
                      <a:r>
                        <a:rPr lang="en-US" altLang="zh-CN" dirty="0">
                          <a:latin typeface="+mn-ea"/>
                          <a:ea typeface="+mn-ea"/>
                        </a:rPr>
                        <a:t>2005</a:t>
                      </a:r>
                      <a:r>
                        <a:rPr lang="zh-CN" altLang="en-US" dirty="0">
                          <a:latin typeface="+mn-ea"/>
                          <a:ea typeface="+mn-ea"/>
                        </a:rPr>
                        <a:t>年</a:t>
                      </a:r>
                      <a:endParaRPr lang="zh-CN" altLang="en-US" dirty="0">
                        <a:latin typeface="+mn-ea"/>
                        <a:ea typeface="+mn-ea"/>
                      </a:endParaRPr>
                    </a:p>
                  </a:txBody>
                  <a:tcPr/>
                </a:tc>
                <a:tc>
                  <a:txBody>
                    <a:bodyPr/>
                    <a:lstStyle/>
                    <a:p>
                      <a:r>
                        <a:rPr lang="zh-CN" altLang="en-US" dirty="0">
                          <a:latin typeface="+mn-ea"/>
                          <a:ea typeface="+mn-ea"/>
                        </a:rPr>
                        <a:t>人类冠状病毒</a:t>
                      </a:r>
                      <a:r>
                        <a:rPr lang="en-US" altLang="zh-CN" dirty="0">
                          <a:latin typeface="+mn-ea"/>
                          <a:ea typeface="+mn-ea"/>
                        </a:rPr>
                        <a:t>HCoV-HKU1</a:t>
                      </a:r>
                      <a:r>
                        <a:rPr lang="zh-CN" altLang="en-US" dirty="0">
                          <a:latin typeface="+mn-ea"/>
                          <a:ea typeface="+mn-ea"/>
                        </a:rPr>
                        <a:t>在香港被发现</a:t>
                      </a:r>
                      <a:endParaRPr lang="zh-CN" altLang="en-US" dirty="0">
                        <a:latin typeface="+mn-ea"/>
                        <a:ea typeface="+mn-ea"/>
                      </a:endParaRPr>
                    </a:p>
                  </a:txBody>
                  <a:tcPr/>
                </a:tc>
              </a:tr>
              <a:tr h="354766">
                <a:tc>
                  <a:txBody>
                    <a:bodyPr/>
                    <a:lstStyle/>
                    <a:p>
                      <a:r>
                        <a:rPr lang="en-US" altLang="zh-CN" dirty="0">
                          <a:latin typeface="+mn-ea"/>
                          <a:ea typeface="+mn-ea"/>
                        </a:rPr>
                        <a:t>8</a:t>
                      </a:r>
                      <a:endParaRPr lang="zh-CN" altLang="en-US" dirty="0">
                        <a:latin typeface="+mn-ea"/>
                        <a:ea typeface="+mn-ea"/>
                      </a:endParaRPr>
                    </a:p>
                  </a:txBody>
                  <a:tcPr/>
                </a:tc>
                <a:tc>
                  <a:txBody>
                    <a:bodyPr/>
                    <a:lstStyle/>
                    <a:p>
                      <a:r>
                        <a:rPr lang="en-US" altLang="zh-CN" dirty="0">
                          <a:latin typeface="+mn-ea"/>
                          <a:ea typeface="+mn-ea"/>
                        </a:rPr>
                        <a:t>2012</a:t>
                      </a:r>
                      <a:r>
                        <a:rPr lang="zh-CN" altLang="en-US" dirty="0">
                          <a:latin typeface="+mn-ea"/>
                          <a:ea typeface="+mn-ea"/>
                        </a:rPr>
                        <a:t>年</a:t>
                      </a:r>
                      <a:endParaRPr lang="zh-CN" altLang="en-US" dirty="0">
                        <a:latin typeface="+mn-ea"/>
                        <a:ea typeface="+mn-ea"/>
                      </a:endParaRPr>
                    </a:p>
                  </a:txBody>
                  <a:tcPr/>
                </a:tc>
                <a:tc>
                  <a:txBody>
                    <a:bodyPr/>
                    <a:lstStyle/>
                    <a:p>
                      <a:r>
                        <a:rPr lang="zh-CN" altLang="en-US" dirty="0">
                          <a:latin typeface="+mn-ea"/>
                          <a:ea typeface="+mn-ea"/>
                        </a:rPr>
                        <a:t>人类冠状病毒</a:t>
                      </a:r>
                      <a:r>
                        <a:rPr lang="en-US" altLang="zh-CN" dirty="0">
                          <a:latin typeface="+mn-ea"/>
                          <a:ea typeface="+mn-ea"/>
                        </a:rPr>
                        <a:t>MERS-</a:t>
                      </a:r>
                      <a:r>
                        <a:rPr lang="en-US" altLang="zh-CN" dirty="0" err="1">
                          <a:latin typeface="+mn-ea"/>
                          <a:ea typeface="+mn-ea"/>
                        </a:rPr>
                        <a:t>Hcov</a:t>
                      </a:r>
                      <a:r>
                        <a:rPr lang="zh-CN" altLang="en-US" dirty="0">
                          <a:latin typeface="+mn-ea"/>
                          <a:ea typeface="+mn-ea"/>
                        </a:rPr>
                        <a:t>首先沙特被发现</a:t>
                      </a:r>
                      <a:endParaRPr lang="zh-CN" altLang="en-US" dirty="0">
                        <a:latin typeface="+mn-ea"/>
                        <a:ea typeface="+mn-ea"/>
                      </a:endParaRPr>
                    </a:p>
                  </a:txBody>
                  <a:tcPr/>
                </a:tc>
              </a:tr>
              <a:tr h="354766">
                <a:tc>
                  <a:txBody>
                    <a:bodyPr/>
                    <a:lstStyle/>
                    <a:p>
                      <a:r>
                        <a:rPr lang="en-US" altLang="zh-CN" dirty="0">
                          <a:latin typeface="+mn-ea"/>
                          <a:ea typeface="+mn-ea"/>
                        </a:rPr>
                        <a:t>9</a:t>
                      </a:r>
                      <a:endParaRPr lang="zh-CN" altLang="en-US" dirty="0">
                        <a:latin typeface="+mn-ea"/>
                        <a:ea typeface="+mn-ea"/>
                      </a:endParaRPr>
                    </a:p>
                  </a:txBody>
                  <a:tcPr/>
                </a:tc>
                <a:tc>
                  <a:txBody>
                    <a:bodyPr/>
                    <a:lstStyle/>
                    <a:p>
                      <a:r>
                        <a:rPr lang="en-US" altLang="zh-CN" dirty="0">
                          <a:latin typeface="+mn-ea"/>
                          <a:ea typeface="+mn-ea"/>
                        </a:rPr>
                        <a:t>2020</a:t>
                      </a:r>
                      <a:r>
                        <a:rPr lang="zh-CN" altLang="en-US" dirty="0">
                          <a:latin typeface="+mn-ea"/>
                          <a:ea typeface="+mn-ea"/>
                        </a:rPr>
                        <a:t>年</a:t>
                      </a:r>
                      <a:endParaRPr lang="zh-CN" altLang="en-US" dirty="0">
                        <a:latin typeface="+mn-ea"/>
                        <a:ea typeface="+mn-ea"/>
                      </a:endParaRPr>
                    </a:p>
                  </a:txBody>
                  <a:tcPr/>
                </a:tc>
                <a:tc>
                  <a:txBody>
                    <a:bodyPr/>
                    <a:lstStyle/>
                    <a:p>
                      <a:r>
                        <a:rPr lang="zh-CN" altLang="en-US" b="1" dirty="0">
                          <a:latin typeface="+mn-ea"/>
                          <a:ea typeface="+mn-ea"/>
                        </a:rPr>
                        <a:t>新型人类冠状病毒在武汉被发现</a:t>
                      </a:r>
                      <a:endParaRPr lang="zh-CN" altLang="en-US" b="1" dirty="0">
                        <a:latin typeface="+mn-ea"/>
                        <a:ea typeface="+mn-ea"/>
                      </a:endParaRPr>
                    </a:p>
                  </a:txBody>
                  <a:tcPr/>
                </a:tc>
              </a:tr>
            </a:tbl>
          </a:graphicData>
        </a:graphic>
      </p:graphicFrame>
      <p:sp>
        <p:nvSpPr>
          <p:cNvPr id="8" name="标题 7"/>
          <p:cNvSpPr>
            <a:spLocks noGrp="1"/>
          </p:cNvSpPr>
          <p:nvPr>
            <p:ph type="ctrTitle" idx="4294967295"/>
          </p:nvPr>
        </p:nvSpPr>
        <p:spPr>
          <a:xfrm>
            <a:off x="1026082" y="126370"/>
            <a:ext cx="8604250" cy="733425"/>
          </a:xfrm>
        </p:spPr>
        <p:txBody>
          <a:bodyPr/>
          <a:lstStyle/>
          <a:p>
            <a:pPr algn="ctr"/>
            <a:r>
              <a:rPr lang="zh-CN" altLang="en-US" sz="2800" b="1" dirty="0">
                <a:solidFill>
                  <a:srgbClr val="0070C0"/>
                </a:solidFill>
                <a:latin typeface="+mn-ea"/>
                <a:ea typeface="+mn-ea"/>
              </a:rPr>
              <a:t>冠状病毒（</a:t>
            </a:r>
            <a:r>
              <a:rPr lang="en-US" altLang="zh-CN" sz="2800" b="1" dirty="0">
                <a:solidFill>
                  <a:srgbClr val="0070C0"/>
                </a:solidFill>
                <a:latin typeface="+mn-ea"/>
                <a:ea typeface="+mn-ea"/>
              </a:rPr>
              <a:t>Coronavirus</a:t>
            </a:r>
            <a:r>
              <a:rPr lang="zh-CN" altLang="en-US" sz="2800" b="1" dirty="0">
                <a:solidFill>
                  <a:srgbClr val="0070C0"/>
                </a:solidFill>
                <a:latin typeface="+mn-ea"/>
                <a:ea typeface="+mn-ea"/>
              </a:rPr>
              <a:t>）</a:t>
            </a:r>
            <a:endParaRPr lang="zh-CN" altLang="en-US" sz="2800" b="1" dirty="0">
              <a:solidFill>
                <a:srgbClr val="0070C0"/>
              </a:solidFill>
              <a:latin typeface="+mn-ea"/>
              <a:ea typeface="+mn-ea"/>
            </a:endParaRPr>
          </a:p>
        </p:txBody>
      </p:sp>
      <p:sp>
        <p:nvSpPr>
          <p:cNvPr id="12" name="文本占位符 11"/>
          <p:cNvSpPr>
            <a:spLocks noGrp="1"/>
          </p:cNvSpPr>
          <p:nvPr>
            <p:ph type="body" idx="1"/>
          </p:nvPr>
        </p:nvSpPr>
        <p:spPr>
          <a:xfrm>
            <a:off x="1052478" y="4952322"/>
            <a:ext cx="9001375" cy="301992"/>
          </a:xfrm>
        </p:spPr>
        <p:txBody>
          <a:bodyPr/>
          <a:lstStyle/>
          <a:p>
            <a:r>
              <a:rPr lang="zh-CN" altLang="en-US" dirty="0"/>
              <a:t>到底是“同胞兄弟”太多，还是变异性太强，冠状病毒在人类社会不断粉墨登场</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093211" y="130672"/>
            <a:ext cx="12217890" cy="733958"/>
          </a:xfrm>
        </p:spPr>
        <p:txBody>
          <a:bodyPr/>
          <a:lstStyle/>
          <a:p>
            <a:pPr algn="ctr"/>
            <a:r>
              <a:rPr lang="zh-CN" altLang="en-US" dirty="0"/>
              <a:t>临床特点：实验室检查</a:t>
            </a:r>
            <a:endParaRPr lang="zh-CN" altLang="en-US" dirty="0"/>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849" y="1012122"/>
            <a:ext cx="10156825" cy="457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图片 1" descr="血常规"/>
          <p:cNvPicPr>
            <a:picLocks noChangeAspect="1"/>
          </p:cNvPicPr>
          <p:nvPr/>
        </p:nvPicPr>
        <p:blipFill>
          <a:blip r:embed="rId1"/>
          <a:stretch>
            <a:fillRect/>
          </a:stretch>
        </p:blipFill>
        <p:spPr>
          <a:xfrm>
            <a:off x="1064895" y="833755"/>
            <a:ext cx="8121650" cy="5147945"/>
          </a:xfrm>
          <a:prstGeom prst="rect">
            <a:avLst/>
          </a:prstGeom>
          <a:noFill/>
          <a:ln w="9525">
            <a:noFill/>
          </a:ln>
        </p:spPr>
      </p:pic>
      <p:sp>
        <p:nvSpPr>
          <p:cNvPr id="2051" name="文本框 6"/>
          <p:cNvSpPr txBox="1"/>
          <p:nvPr/>
        </p:nvSpPr>
        <p:spPr>
          <a:xfrm>
            <a:off x="3101336" y="116212"/>
            <a:ext cx="4080510" cy="520065"/>
          </a:xfrm>
          <a:prstGeom prst="rect">
            <a:avLst/>
          </a:prstGeom>
          <a:noFill/>
          <a:ln w="9525">
            <a:noFill/>
          </a:ln>
        </p:spPr>
        <p:txBody>
          <a:bodyPr wrap="none" anchor="t">
            <a:spAutoFit/>
          </a:bodyPr>
          <a:p>
            <a:r>
              <a:rPr lang="zh-CN" altLang="en-US" sz="2790">
                <a:latin typeface="华文楷体" panose="02010600040101010101" pitchFamily="2" charset="-122"/>
                <a:ea typeface="华文楷体" panose="02010600040101010101" pitchFamily="2" charset="-122"/>
              </a:rPr>
              <a:t>新冠肺炎初期典型血常规</a:t>
            </a:r>
            <a:endParaRPr lang="zh-CN" altLang="en-US" sz="2790">
              <a:latin typeface="华文楷体" panose="02010600040101010101" pitchFamily="2" charset="-122"/>
              <a:ea typeface="华文楷体" panose="02010600040101010101" pitchFamily="2" charset="-122"/>
            </a:endParaRPr>
          </a:p>
        </p:txBody>
      </p:sp>
      <p:sp>
        <p:nvSpPr>
          <p:cNvPr id="3" name="椭圆 2"/>
          <p:cNvSpPr/>
          <p:nvPr/>
        </p:nvSpPr>
        <p:spPr>
          <a:xfrm>
            <a:off x="2004701" y="1218365"/>
            <a:ext cx="502203" cy="229657"/>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3" name="图片 4" descr="C反应蛋白"/>
          <p:cNvPicPr>
            <a:picLocks noChangeAspect="1"/>
          </p:cNvPicPr>
          <p:nvPr/>
        </p:nvPicPr>
        <p:blipFill>
          <a:blip r:embed="rId1"/>
          <a:stretch>
            <a:fillRect/>
          </a:stretch>
        </p:blipFill>
        <p:spPr>
          <a:xfrm>
            <a:off x="1435630" y="852222"/>
            <a:ext cx="7805576" cy="2076599"/>
          </a:xfrm>
          <a:prstGeom prst="rect">
            <a:avLst/>
          </a:prstGeom>
          <a:noFill/>
          <a:ln w="9525">
            <a:noFill/>
          </a:ln>
        </p:spPr>
      </p:pic>
      <p:pic>
        <p:nvPicPr>
          <p:cNvPr id="3074" name="图片 5" descr="降钙素原"/>
          <p:cNvPicPr>
            <a:picLocks noChangeAspect="1"/>
          </p:cNvPicPr>
          <p:nvPr/>
        </p:nvPicPr>
        <p:blipFill>
          <a:blip r:embed="rId2"/>
          <a:srcRect t="41309"/>
          <a:stretch>
            <a:fillRect/>
          </a:stretch>
        </p:blipFill>
        <p:spPr>
          <a:xfrm>
            <a:off x="1435630" y="3234569"/>
            <a:ext cx="7764072" cy="1383477"/>
          </a:xfrm>
          <a:prstGeom prst="rect">
            <a:avLst/>
          </a:prstGeom>
          <a:noFill/>
          <a:ln w="9525">
            <a:noFill/>
          </a:ln>
        </p:spPr>
      </p:pic>
      <p:pic>
        <p:nvPicPr>
          <p:cNvPr id="3075" name="图片 6" descr="血沉"/>
          <p:cNvPicPr>
            <a:picLocks noChangeAspect="1"/>
          </p:cNvPicPr>
          <p:nvPr/>
        </p:nvPicPr>
        <p:blipFill>
          <a:blip r:embed="rId3"/>
          <a:srcRect t="23975" b="5724"/>
          <a:stretch>
            <a:fillRect/>
          </a:stretch>
        </p:blipFill>
        <p:spPr>
          <a:xfrm>
            <a:off x="1477135" y="4618046"/>
            <a:ext cx="7682447" cy="1081879"/>
          </a:xfrm>
          <a:prstGeom prst="rect">
            <a:avLst/>
          </a:prstGeom>
          <a:noFill/>
          <a:ln w="9525">
            <a:noFill/>
          </a:ln>
        </p:spPr>
      </p:pic>
      <p:sp>
        <p:nvSpPr>
          <p:cNvPr id="8" name="椭圆 7"/>
          <p:cNvSpPr/>
          <p:nvPr/>
        </p:nvSpPr>
        <p:spPr>
          <a:xfrm>
            <a:off x="2167490" y="1275566"/>
            <a:ext cx="502203" cy="246259"/>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9" name="椭圆 8"/>
          <p:cNvSpPr/>
          <p:nvPr/>
        </p:nvSpPr>
        <p:spPr>
          <a:xfrm>
            <a:off x="2167490" y="4568241"/>
            <a:ext cx="502203" cy="229657"/>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3078" name="文本框 6"/>
          <p:cNvSpPr txBox="1"/>
          <p:nvPr/>
        </p:nvSpPr>
        <p:spPr>
          <a:xfrm>
            <a:off x="3043230" y="99610"/>
            <a:ext cx="4574540" cy="520065"/>
          </a:xfrm>
          <a:prstGeom prst="rect">
            <a:avLst/>
          </a:prstGeom>
          <a:noFill/>
          <a:ln w="9525">
            <a:noFill/>
          </a:ln>
        </p:spPr>
        <p:txBody>
          <a:bodyPr wrap="none" anchor="t">
            <a:spAutoFit/>
          </a:bodyPr>
          <a:p>
            <a:r>
              <a:rPr lang="zh-CN" altLang="en-US" sz="2790">
                <a:latin typeface="华文楷体" panose="02010600040101010101" pitchFamily="2" charset="-122"/>
                <a:ea typeface="华文楷体" panose="02010600040101010101" pitchFamily="2" charset="-122"/>
              </a:rPr>
              <a:t>新冠肺炎的</a:t>
            </a:r>
            <a:r>
              <a:rPr lang="en-US" altLang="zh-CN" sz="2790">
                <a:latin typeface="华文楷体" panose="02010600040101010101" pitchFamily="2" charset="-122"/>
                <a:ea typeface="华文楷体" panose="02010600040101010101" pitchFamily="2" charset="-122"/>
              </a:rPr>
              <a:t>CRP</a:t>
            </a:r>
            <a:r>
              <a:rPr lang="zh-CN" altLang="en-US" sz="2790">
                <a:latin typeface="华文楷体" panose="02010600040101010101" pitchFamily="2" charset="-122"/>
                <a:ea typeface="华文楷体" panose="02010600040101010101" pitchFamily="2" charset="-122"/>
              </a:rPr>
              <a:t>、</a:t>
            </a:r>
            <a:r>
              <a:rPr lang="en-US" altLang="zh-CN" sz="2790">
                <a:latin typeface="华文楷体" panose="02010600040101010101" pitchFamily="2" charset="-122"/>
                <a:ea typeface="华文楷体" panose="02010600040101010101" pitchFamily="2" charset="-122"/>
              </a:rPr>
              <a:t>PCT</a:t>
            </a:r>
            <a:r>
              <a:rPr lang="zh-CN" altLang="en-US" sz="2790">
                <a:latin typeface="华文楷体" panose="02010600040101010101" pitchFamily="2" charset="-122"/>
                <a:ea typeface="华文楷体" panose="02010600040101010101" pitchFamily="2" charset="-122"/>
              </a:rPr>
              <a:t>与</a:t>
            </a:r>
            <a:r>
              <a:rPr lang="en-US" altLang="zh-CN" sz="2790">
                <a:latin typeface="华文楷体" panose="02010600040101010101" pitchFamily="2" charset="-122"/>
                <a:ea typeface="华文楷体" panose="02010600040101010101" pitchFamily="2" charset="-122"/>
              </a:rPr>
              <a:t>ESR</a:t>
            </a:r>
            <a:endParaRPr lang="en-US" altLang="zh-CN" sz="2790">
              <a:latin typeface="华文楷体" panose="02010600040101010101" pitchFamily="2" charset="-122"/>
              <a:ea typeface="华文楷体" panose="02010600040101010101" pitchFamily="2" charset="-122"/>
            </a:endParaRPr>
          </a:p>
        </p:txBody>
      </p:sp>
      <p:cxnSp>
        <p:nvCxnSpPr>
          <p:cNvPr id="3" name="直接连接符 2"/>
          <p:cNvCxnSpPr/>
          <p:nvPr/>
        </p:nvCxnSpPr>
        <p:spPr>
          <a:xfrm flipV="1">
            <a:off x="5298298" y="2836128"/>
            <a:ext cx="3176463" cy="1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1686040" y="3926307"/>
            <a:ext cx="31764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686040" y="5699925"/>
            <a:ext cx="31764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7" name="图片 3" descr="白细胞0215"/>
          <p:cNvPicPr>
            <a:picLocks noChangeAspect="1"/>
          </p:cNvPicPr>
          <p:nvPr/>
        </p:nvPicPr>
        <p:blipFill>
          <a:blip r:embed="rId1"/>
          <a:srcRect t="5150" b="46275"/>
          <a:stretch>
            <a:fillRect/>
          </a:stretch>
        </p:blipFill>
        <p:spPr>
          <a:xfrm>
            <a:off x="1531091" y="3464226"/>
            <a:ext cx="7739170" cy="2219097"/>
          </a:xfrm>
          <a:prstGeom prst="rect">
            <a:avLst/>
          </a:prstGeom>
          <a:noFill/>
          <a:ln w="9525">
            <a:noFill/>
          </a:ln>
        </p:spPr>
      </p:pic>
      <p:pic>
        <p:nvPicPr>
          <p:cNvPr id="4098" name="图片 4" descr="肖泽军0205"/>
          <p:cNvPicPr>
            <a:picLocks noChangeAspect="1"/>
          </p:cNvPicPr>
          <p:nvPr/>
        </p:nvPicPr>
        <p:blipFill>
          <a:blip r:embed="rId2"/>
          <a:stretch>
            <a:fillRect/>
          </a:stretch>
        </p:blipFill>
        <p:spPr>
          <a:xfrm>
            <a:off x="1601648" y="967051"/>
            <a:ext cx="7463858" cy="2447370"/>
          </a:xfrm>
          <a:prstGeom prst="rect">
            <a:avLst/>
          </a:prstGeom>
          <a:noFill/>
          <a:ln w="9525">
            <a:noFill/>
          </a:ln>
        </p:spPr>
      </p:pic>
      <p:sp>
        <p:nvSpPr>
          <p:cNvPr id="8" name="椭圆 7"/>
          <p:cNvSpPr/>
          <p:nvPr/>
        </p:nvSpPr>
        <p:spPr>
          <a:xfrm>
            <a:off x="2484306" y="1199475"/>
            <a:ext cx="502203" cy="244876"/>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6" name="椭圆 5"/>
          <p:cNvSpPr/>
          <p:nvPr/>
        </p:nvSpPr>
        <p:spPr>
          <a:xfrm>
            <a:off x="2426200" y="3464226"/>
            <a:ext cx="502203" cy="244876"/>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4101" name="文本框 6"/>
          <p:cNvSpPr txBox="1"/>
          <p:nvPr/>
        </p:nvSpPr>
        <p:spPr>
          <a:xfrm>
            <a:off x="2619887" y="134198"/>
            <a:ext cx="5588000" cy="520065"/>
          </a:xfrm>
          <a:prstGeom prst="rect">
            <a:avLst/>
          </a:prstGeom>
          <a:noFill/>
          <a:ln w="9525">
            <a:noFill/>
          </a:ln>
        </p:spPr>
        <p:txBody>
          <a:bodyPr wrap="none" anchor="t">
            <a:spAutoFit/>
          </a:bodyPr>
          <a:p>
            <a:r>
              <a:rPr lang="zh-CN" altLang="en-US" sz="2790">
                <a:latin typeface="华文楷体" panose="02010600040101010101" pitchFamily="2" charset="-122"/>
                <a:ea typeface="华文楷体" panose="02010600040101010101" pitchFamily="2" charset="-122"/>
              </a:rPr>
              <a:t>病情加重的指征之一</a:t>
            </a:r>
            <a:r>
              <a:rPr lang="en-US" altLang="zh-CN" sz="2790">
                <a:latin typeface="华文楷体" panose="02010600040101010101" pitchFamily="2" charset="-122"/>
                <a:ea typeface="华文楷体" panose="02010600040101010101" pitchFamily="2" charset="-122"/>
              </a:rPr>
              <a:t>----</a:t>
            </a:r>
            <a:r>
              <a:rPr lang="zh-CN" altLang="en-US" sz="2790">
                <a:latin typeface="华文楷体" panose="02010600040101010101" pitchFamily="2" charset="-122"/>
                <a:ea typeface="华文楷体" panose="02010600040101010101" pitchFamily="2" charset="-122"/>
              </a:rPr>
              <a:t>白细胞升高</a:t>
            </a:r>
            <a:endParaRPr lang="zh-CN" altLang="en-US" sz="2790">
              <a:latin typeface="华文楷体" panose="02010600040101010101" pitchFamily="2" charset="-122"/>
              <a:ea typeface="华文楷体" panose="02010600040101010101"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文本框 6"/>
          <p:cNvSpPr txBox="1"/>
          <p:nvPr/>
        </p:nvSpPr>
        <p:spPr>
          <a:xfrm>
            <a:off x="2442801" y="124513"/>
            <a:ext cx="5942330" cy="520065"/>
          </a:xfrm>
          <a:prstGeom prst="rect">
            <a:avLst/>
          </a:prstGeom>
          <a:noFill/>
          <a:ln w="9525">
            <a:noFill/>
          </a:ln>
        </p:spPr>
        <p:txBody>
          <a:bodyPr wrap="none" anchor="t">
            <a:spAutoFit/>
          </a:bodyPr>
          <a:p>
            <a:r>
              <a:rPr lang="zh-CN" altLang="en-US" sz="2790">
                <a:latin typeface="华文楷体" panose="02010600040101010101" pitchFamily="2" charset="-122"/>
                <a:ea typeface="华文楷体" panose="02010600040101010101" pitchFamily="2" charset="-122"/>
                <a:sym typeface="宋体" panose="02010600030101010101" pitchFamily="2" charset="-122"/>
              </a:rPr>
              <a:t>病情加重的指征之二</a:t>
            </a:r>
            <a:r>
              <a:rPr lang="en-US" altLang="zh-CN" sz="2790">
                <a:latin typeface="华文楷体" panose="02010600040101010101" pitchFamily="2" charset="-122"/>
                <a:ea typeface="华文楷体" panose="02010600040101010101" pitchFamily="2" charset="-122"/>
                <a:sym typeface="宋体" panose="02010600030101010101" pitchFamily="2" charset="-122"/>
              </a:rPr>
              <a:t>----</a:t>
            </a:r>
            <a:r>
              <a:rPr lang="zh-CN" altLang="en-US" sz="2790">
                <a:latin typeface="华文楷体" panose="02010600040101010101" pitchFamily="2" charset="-122"/>
                <a:ea typeface="华文楷体" panose="02010600040101010101" pitchFamily="2" charset="-122"/>
              </a:rPr>
              <a:t>凝血功能异常</a:t>
            </a:r>
            <a:endParaRPr lang="zh-CN" altLang="en-US" sz="2790">
              <a:latin typeface="华文楷体" panose="02010600040101010101" pitchFamily="2" charset="-122"/>
              <a:ea typeface="华文楷体" panose="02010600040101010101" pitchFamily="2" charset="-122"/>
            </a:endParaRPr>
          </a:p>
        </p:txBody>
      </p:sp>
      <p:pic>
        <p:nvPicPr>
          <p:cNvPr id="5122" name="图片 5" descr="凝血0207"/>
          <p:cNvPicPr>
            <a:picLocks noChangeAspect="1"/>
          </p:cNvPicPr>
          <p:nvPr/>
        </p:nvPicPr>
        <p:blipFill>
          <a:blip r:embed="rId1"/>
          <a:stretch>
            <a:fillRect/>
          </a:stretch>
        </p:blipFill>
        <p:spPr>
          <a:xfrm>
            <a:off x="1484052" y="832853"/>
            <a:ext cx="7833246" cy="2423851"/>
          </a:xfrm>
          <a:prstGeom prst="rect">
            <a:avLst/>
          </a:prstGeom>
          <a:noFill/>
          <a:ln w="9525">
            <a:noFill/>
          </a:ln>
        </p:spPr>
      </p:pic>
      <p:pic>
        <p:nvPicPr>
          <p:cNvPr id="5123" name="图片 7" descr="凝血0213"/>
          <p:cNvPicPr>
            <a:picLocks noChangeAspect="1"/>
          </p:cNvPicPr>
          <p:nvPr/>
        </p:nvPicPr>
        <p:blipFill>
          <a:blip r:embed="rId2"/>
          <a:srcRect t="8595"/>
          <a:stretch>
            <a:fillRect/>
          </a:stretch>
        </p:blipFill>
        <p:spPr>
          <a:xfrm>
            <a:off x="1484052" y="3389518"/>
            <a:ext cx="7833246" cy="2426618"/>
          </a:xfrm>
          <a:prstGeom prst="rect">
            <a:avLst/>
          </a:prstGeom>
          <a:noFill/>
          <a:ln w="9525">
            <a:noFill/>
          </a:ln>
        </p:spPr>
      </p:pic>
      <p:sp>
        <p:nvSpPr>
          <p:cNvPr id="9" name="椭圆 8"/>
          <p:cNvSpPr/>
          <p:nvPr/>
        </p:nvSpPr>
        <p:spPr>
          <a:xfrm>
            <a:off x="2268483" y="1015472"/>
            <a:ext cx="500819" cy="237958"/>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10" name="椭圆 9"/>
          <p:cNvSpPr/>
          <p:nvPr/>
        </p:nvSpPr>
        <p:spPr>
          <a:xfrm>
            <a:off x="2268483" y="3389518"/>
            <a:ext cx="500819" cy="246259"/>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文本框 6"/>
          <p:cNvSpPr txBox="1"/>
          <p:nvPr/>
        </p:nvSpPr>
        <p:spPr>
          <a:xfrm>
            <a:off x="2442801" y="105144"/>
            <a:ext cx="5588000" cy="520065"/>
          </a:xfrm>
          <a:prstGeom prst="rect">
            <a:avLst/>
          </a:prstGeom>
          <a:noFill/>
          <a:ln w="9525">
            <a:noFill/>
          </a:ln>
        </p:spPr>
        <p:txBody>
          <a:bodyPr wrap="none" anchor="t">
            <a:spAutoFit/>
          </a:bodyPr>
          <a:p>
            <a:r>
              <a:rPr lang="zh-CN" altLang="en-US" sz="2790">
                <a:latin typeface="华文楷体" panose="02010600040101010101" pitchFamily="2" charset="-122"/>
                <a:ea typeface="华文楷体" panose="02010600040101010101" pitchFamily="2" charset="-122"/>
                <a:sym typeface="宋体" panose="02010600030101010101" pitchFamily="2" charset="-122"/>
              </a:rPr>
              <a:t>病情加重的指征之三</a:t>
            </a:r>
            <a:r>
              <a:rPr lang="en-US" altLang="zh-CN" sz="2790">
                <a:latin typeface="华文楷体" panose="02010600040101010101" pitchFamily="2" charset="-122"/>
                <a:ea typeface="华文楷体" panose="02010600040101010101" pitchFamily="2" charset="-122"/>
                <a:sym typeface="宋体" panose="02010600030101010101" pitchFamily="2" charset="-122"/>
              </a:rPr>
              <a:t>----</a:t>
            </a:r>
            <a:r>
              <a:rPr lang="zh-CN" altLang="en-US" sz="2790">
                <a:latin typeface="华文楷体" panose="02010600040101010101" pitchFamily="2" charset="-122"/>
                <a:ea typeface="华文楷体" panose="02010600040101010101" pitchFamily="2" charset="-122"/>
              </a:rPr>
              <a:t>多器官受损</a:t>
            </a:r>
            <a:endParaRPr lang="zh-CN" altLang="en-US" sz="2790">
              <a:latin typeface="华文楷体" panose="02010600040101010101" pitchFamily="2" charset="-122"/>
              <a:ea typeface="华文楷体" panose="02010600040101010101" pitchFamily="2" charset="-122"/>
            </a:endParaRPr>
          </a:p>
        </p:txBody>
      </p:sp>
      <p:pic>
        <p:nvPicPr>
          <p:cNvPr id="6146" name="图片 3" descr="心肌受损"/>
          <p:cNvPicPr>
            <a:picLocks noChangeAspect="1"/>
          </p:cNvPicPr>
          <p:nvPr/>
        </p:nvPicPr>
        <p:blipFill>
          <a:blip r:embed="rId1"/>
          <a:stretch>
            <a:fillRect/>
          </a:stretch>
        </p:blipFill>
        <p:spPr>
          <a:xfrm>
            <a:off x="1507571" y="612881"/>
            <a:ext cx="7786208" cy="2140238"/>
          </a:xfrm>
          <a:prstGeom prst="rect">
            <a:avLst/>
          </a:prstGeom>
          <a:noFill/>
          <a:ln w="9525">
            <a:noFill/>
          </a:ln>
        </p:spPr>
      </p:pic>
      <p:pic>
        <p:nvPicPr>
          <p:cNvPr id="5" name="图片 4" descr="肝肾受损"/>
          <p:cNvPicPr>
            <a:picLocks noChangeAspect="1"/>
          </p:cNvPicPr>
          <p:nvPr/>
        </p:nvPicPr>
        <p:blipFill>
          <a:blip r:embed="rId2"/>
          <a:srcRect b="5748"/>
          <a:stretch>
            <a:fillRect/>
          </a:stretch>
        </p:blipFill>
        <p:spPr>
          <a:xfrm>
            <a:off x="1421796" y="2475041"/>
            <a:ext cx="7871983" cy="3561069"/>
          </a:xfrm>
          <a:prstGeom prst="rect">
            <a:avLst/>
          </a:prstGeom>
          <a:noFill/>
          <a:ln w="9525">
            <a:noFill/>
          </a:ln>
        </p:spPr>
      </p:pic>
      <p:sp>
        <p:nvSpPr>
          <p:cNvPr id="10" name="椭圆 9"/>
          <p:cNvSpPr/>
          <p:nvPr/>
        </p:nvSpPr>
        <p:spPr>
          <a:xfrm>
            <a:off x="2327973" y="976735"/>
            <a:ext cx="502203" cy="244876"/>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文本框 6"/>
          <p:cNvSpPr txBox="1"/>
          <p:nvPr/>
        </p:nvSpPr>
        <p:spPr>
          <a:xfrm>
            <a:off x="1907396" y="166017"/>
            <a:ext cx="6986558" cy="520065"/>
          </a:xfrm>
          <a:prstGeom prst="rect">
            <a:avLst/>
          </a:prstGeom>
          <a:noFill/>
          <a:ln w="9525">
            <a:noFill/>
          </a:ln>
        </p:spPr>
        <p:txBody>
          <a:bodyPr wrap="square" anchor="t">
            <a:spAutoFit/>
          </a:bodyPr>
          <a:p>
            <a:r>
              <a:rPr lang="zh-CN" altLang="en-US" sz="2790">
                <a:latin typeface="华文楷体" panose="02010600040101010101" pitchFamily="2" charset="-122"/>
                <a:ea typeface="华文楷体" panose="02010600040101010101" pitchFamily="2" charset="-122"/>
                <a:sym typeface="宋体" panose="02010600030101010101" pitchFamily="2" charset="-122"/>
              </a:rPr>
              <a:t>病情加重的指征之四</a:t>
            </a:r>
            <a:r>
              <a:rPr lang="en-US" altLang="zh-CN" sz="2790">
                <a:latin typeface="华文楷体" panose="02010600040101010101" pitchFamily="2" charset="-122"/>
                <a:ea typeface="华文楷体" panose="02010600040101010101" pitchFamily="2" charset="-122"/>
                <a:sym typeface="宋体" panose="02010600030101010101" pitchFamily="2" charset="-122"/>
              </a:rPr>
              <a:t>----</a:t>
            </a:r>
            <a:r>
              <a:rPr lang="zh-CN" altLang="en-US" sz="2790">
                <a:latin typeface="华文楷体" panose="02010600040101010101" pitchFamily="2" charset="-122"/>
                <a:ea typeface="华文楷体" panose="02010600040101010101" pitchFamily="2" charset="-122"/>
                <a:sym typeface="宋体" panose="02010600030101010101" pitchFamily="2" charset="-122"/>
              </a:rPr>
              <a:t>淋巴细胞显著下降</a:t>
            </a:r>
            <a:endParaRPr lang="zh-CN" altLang="en-US" sz="2790">
              <a:latin typeface="华文楷体" panose="02010600040101010101" pitchFamily="2" charset="-122"/>
              <a:ea typeface="华文楷体" panose="02010600040101010101" pitchFamily="2" charset="-122"/>
              <a:sym typeface="宋体" panose="02010600030101010101" pitchFamily="2" charset="-122"/>
            </a:endParaRPr>
          </a:p>
        </p:txBody>
      </p:sp>
      <p:pic>
        <p:nvPicPr>
          <p:cNvPr id="8194" name="图片 3" descr="淋巴细胞亚群"/>
          <p:cNvPicPr>
            <a:picLocks noChangeAspect="1"/>
          </p:cNvPicPr>
          <p:nvPr/>
        </p:nvPicPr>
        <p:blipFill>
          <a:blip r:embed="rId1"/>
          <a:stretch>
            <a:fillRect/>
          </a:stretch>
        </p:blipFill>
        <p:spPr>
          <a:xfrm>
            <a:off x="1434247" y="915862"/>
            <a:ext cx="7932856" cy="4144897"/>
          </a:xfrm>
          <a:prstGeom prst="rect">
            <a:avLst/>
          </a:prstGeom>
          <a:noFill/>
          <a:ln w="9525">
            <a:noFill/>
          </a:ln>
        </p:spPr>
      </p:pic>
      <p:sp>
        <p:nvSpPr>
          <p:cNvPr id="9" name="椭圆 8"/>
          <p:cNvSpPr/>
          <p:nvPr/>
        </p:nvSpPr>
        <p:spPr>
          <a:xfrm>
            <a:off x="2267100" y="1330905"/>
            <a:ext cx="502203" cy="229657"/>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文本框 6"/>
          <p:cNvSpPr txBox="1"/>
          <p:nvPr/>
        </p:nvSpPr>
        <p:spPr>
          <a:xfrm>
            <a:off x="2381929" y="208905"/>
            <a:ext cx="5942330" cy="520065"/>
          </a:xfrm>
          <a:prstGeom prst="rect">
            <a:avLst/>
          </a:prstGeom>
          <a:noFill/>
          <a:ln w="9525">
            <a:noFill/>
          </a:ln>
        </p:spPr>
        <p:txBody>
          <a:bodyPr wrap="none" anchor="t">
            <a:spAutoFit/>
          </a:bodyPr>
          <a:p>
            <a:r>
              <a:rPr lang="zh-CN" altLang="en-US" sz="2790">
                <a:latin typeface="华文楷体" panose="02010600040101010101" pitchFamily="2" charset="-122"/>
                <a:ea typeface="华文楷体" panose="02010600040101010101" pitchFamily="2" charset="-122"/>
                <a:sym typeface="宋体" panose="02010600030101010101" pitchFamily="2" charset="-122"/>
              </a:rPr>
              <a:t>病情加重的指征之五</a:t>
            </a:r>
            <a:r>
              <a:rPr lang="en-US" altLang="zh-CN" sz="2790">
                <a:latin typeface="华文楷体" panose="02010600040101010101" pitchFamily="2" charset="-122"/>
                <a:ea typeface="华文楷体" panose="02010600040101010101" pitchFamily="2" charset="-122"/>
                <a:sym typeface="宋体" panose="02010600030101010101" pitchFamily="2" charset="-122"/>
              </a:rPr>
              <a:t>----“</a:t>
            </a:r>
            <a:r>
              <a:rPr lang="zh-CN" altLang="en-US" sz="2790">
                <a:latin typeface="华文楷体" panose="02010600040101010101" pitchFamily="2" charset="-122"/>
                <a:ea typeface="华文楷体" panose="02010600040101010101" pitchFamily="2" charset="-122"/>
              </a:rPr>
              <a:t>炎症风暴</a:t>
            </a:r>
            <a:r>
              <a:rPr lang="en-US" altLang="zh-CN" sz="2790">
                <a:latin typeface="华文楷体" panose="02010600040101010101" pitchFamily="2" charset="-122"/>
                <a:ea typeface="华文楷体" panose="02010600040101010101" pitchFamily="2" charset="-122"/>
              </a:rPr>
              <a:t>”</a:t>
            </a:r>
            <a:endParaRPr lang="en-US" altLang="zh-CN" sz="2790">
              <a:latin typeface="华文楷体" panose="02010600040101010101" pitchFamily="2" charset="-122"/>
              <a:ea typeface="华文楷体" panose="02010600040101010101" pitchFamily="2" charset="-122"/>
            </a:endParaRPr>
          </a:p>
        </p:txBody>
      </p:sp>
      <p:pic>
        <p:nvPicPr>
          <p:cNvPr id="7170" name="图片 5" descr="炎症风暴"/>
          <p:cNvPicPr>
            <a:picLocks noChangeAspect="1"/>
          </p:cNvPicPr>
          <p:nvPr/>
        </p:nvPicPr>
        <p:blipFill>
          <a:blip r:embed="rId1"/>
          <a:stretch>
            <a:fillRect/>
          </a:stretch>
        </p:blipFill>
        <p:spPr>
          <a:xfrm>
            <a:off x="1402427" y="914479"/>
            <a:ext cx="7871983" cy="5051074"/>
          </a:xfrm>
          <a:prstGeom prst="rect">
            <a:avLst/>
          </a:prstGeom>
          <a:noFill/>
          <a:ln w="9525">
            <a:noFill/>
          </a:ln>
        </p:spPr>
      </p:pic>
      <p:sp>
        <p:nvSpPr>
          <p:cNvPr id="9" name="椭圆 8"/>
          <p:cNvSpPr/>
          <p:nvPr/>
        </p:nvSpPr>
        <p:spPr>
          <a:xfrm>
            <a:off x="2318289" y="1115082"/>
            <a:ext cx="502203" cy="229657"/>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416540" y="112819"/>
            <a:ext cx="12217890" cy="733958"/>
          </a:xfrm>
        </p:spPr>
        <p:txBody>
          <a:bodyPr/>
          <a:lstStyle/>
          <a:p>
            <a:pPr algn="ctr"/>
            <a:r>
              <a:rPr lang="zh-CN" altLang="en-US" dirty="0"/>
              <a:t>诊断标准</a:t>
            </a:r>
            <a:endParaRPr lang="zh-CN" altLang="en-US" dirty="0"/>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4573" y="818202"/>
            <a:ext cx="4481513" cy="75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442" y="818202"/>
            <a:ext cx="3816350" cy="39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877865" y="227158"/>
            <a:ext cx="12217890" cy="733958"/>
          </a:xfrm>
        </p:spPr>
        <p:txBody>
          <a:bodyPr/>
          <a:lstStyle/>
          <a:p>
            <a:pPr algn="ctr"/>
            <a:r>
              <a:rPr lang="zh-CN" altLang="en-US" dirty="0"/>
              <a:t>鉴别诊断</a:t>
            </a:r>
            <a:endParaRPr lang="zh-CN" altLang="en-US" dirty="0"/>
          </a:p>
        </p:txBody>
      </p:sp>
      <p:sp>
        <p:nvSpPr>
          <p:cNvPr id="2" name="TextBox 1"/>
          <p:cNvSpPr txBox="1"/>
          <p:nvPr/>
        </p:nvSpPr>
        <p:spPr>
          <a:xfrm>
            <a:off x="760021" y="1056904"/>
            <a:ext cx="8942119" cy="2861310"/>
          </a:xfrm>
          <a:prstGeom prst="rect">
            <a:avLst/>
          </a:prstGeom>
          <a:noFill/>
        </p:spPr>
        <p:txBody>
          <a:bodyPr wrap="square" rtlCol="0">
            <a:spAutoFit/>
          </a:bodyPr>
          <a:lstStyle/>
          <a:p>
            <a:pPr marL="285750" indent="-285750">
              <a:lnSpc>
                <a:spcPct val="200000"/>
              </a:lnSpc>
              <a:buFont typeface="Wingdings" panose="05000000000000000000" pitchFamily="2" charset="2"/>
              <a:buChar char="p"/>
            </a:pPr>
            <a:r>
              <a:rPr lang="zh-CN" altLang="en-US" dirty="0"/>
              <a:t>新型冠状病毒感染轻型表现需与其他病毒引起的上呼吸道感染相鉴别；</a:t>
            </a:r>
            <a:endParaRPr lang="en-US" altLang="zh-CN" dirty="0"/>
          </a:p>
          <a:p>
            <a:pPr marL="285750" indent="-285750">
              <a:lnSpc>
                <a:spcPct val="200000"/>
              </a:lnSpc>
              <a:buFont typeface="Wingdings" panose="05000000000000000000" pitchFamily="2" charset="2"/>
              <a:buChar char="p"/>
            </a:pPr>
            <a:r>
              <a:rPr lang="zh-CN" altLang="en-US" dirty="0"/>
              <a:t>新型冠状病毒肺炎主要与流感病毒、腺病毒、呼吸道合胞病毒等其他已知病毒性肺炎及肺炎支原体感染鉴别，</a:t>
            </a:r>
            <a:r>
              <a:rPr lang="zh-CN" altLang="en-US" b="1" dirty="0">
                <a:solidFill>
                  <a:srgbClr val="FF0000"/>
                </a:solidFill>
              </a:rPr>
              <a:t>尤其是对疑似病例要尽可能采取包括快速抗原检测、多重</a:t>
            </a:r>
            <a:r>
              <a:rPr lang="en-US" altLang="zh-CN" b="1" dirty="0">
                <a:solidFill>
                  <a:srgbClr val="FF0000"/>
                </a:solidFill>
              </a:rPr>
              <a:t>PCR</a:t>
            </a:r>
            <a:r>
              <a:rPr lang="zh-CN" altLang="en-US" b="1" dirty="0">
                <a:solidFill>
                  <a:srgbClr val="FF0000"/>
                </a:solidFill>
              </a:rPr>
              <a:t>核酸检测以及血清</a:t>
            </a:r>
            <a:r>
              <a:rPr lang="en-US" altLang="zh-CN" b="1" dirty="0">
                <a:solidFill>
                  <a:srgbClr val="FF0000"/>
                </a:solidFill>
              </a:rPr>
              <a:t>IgM/G</a:t>
            </a:r>
            <a:r>
              <a:rPr lang="zh-CN" altLang="en-US" b="1" dirty="0">
                <a:solidFill>
                  <a:srgbClr val="FF0000"/>
                </a:solidFill>
              </a:rPr>
              <a:t>抗体检测</a:t>
            </a:r>
            <a:r>
              <a:rPr lang="zh-CN" altLang="en-US" b="1" dirty="0">
                <a:solidFill>
                  <a:srgbClr val="FF0000"/>
                </a:solidFill>
              </a:rPr>
              <a:t>等方法；</a:t>
            </a:r>
            <a:endParaRPr lang="en-US" altLang="zh-CN" b="1" dirty="0">
              <a:solidFill>
                <a:srgbClr val="FF0000"/>
              </a:solidFill>
            </a:endParaRPr>
          </a:p>
          <a:p>
            <a:pPr marL="285750" indent="-285750">
              <a:lnSpc>
                <a:spcPct val="200000"/>
              </a:lnSpc>
              <a:buFont typeface="Wingdings" panose="05000000000000000000" pitchFamily="2" charset="2"/>
              <a:buChar char="p"/>
            </a:pPr>
            <a:r>
              <a:rPr lang="zh-CN" altLang="en-US" dirty="0"/>
              <a:t>还要与非感染性疾病，如血管炎、皮肌炎和机化性肺炎等鉴别；</a:t>
            </a:r>
            <a:endParaRPr lang="zh-CN" altLang="en-US" dirty="0"/>
          </a:p>
        </p:txBody>
      </p:sp>
      <p:sp>
        <p:nvSpPr>
          <p:cNvPr id="4" name="TextBox 3"/>
          <p:cNvSpPr txBox="1"/>
          <p:nvPr/>
        </p:nvSpPr>
        <p:spPr>
          <a:xfrm>
            <a:off x="1002074" y="4216287"/>
            <a:ext cx="8229600" cy="829945"/>
          </a:xfrm>
          <a:prstGeom prst="rect">
            <a:avLst/>
          </a:prstGeom>
          <a:noFill/>
          <a:ln>
            <a:solidFill>
              <a:schemeClr val="bg1">
                <a:lumMod val="50000"/>
              </a:schemeClr>
            </a:solidFill>
          </a:ln>
        </p:spPr>
        <p:txBody>
          <a:bodyPr wrap="square" rtlCol="0">
            <a:spAutoFit/>
          </a:bodyPr>
          <a:lstStyle/>
          <a:p>
            <a:pPr marL="285750" indent="-285750">
              <a:lnSpc>
                <a:spcPct val="150000"/>
              </a:lnSpc>
              <a:buFont typeface="Wingdings" panose="05000000000000000000" pitchFamily="2" charset="2"/>
              <a:buChar char="Ø"/>
            </a:pPr>
            <a:r>
              <a:rPr lang="zh-CN" altLang="en-US" sz="1600" b="1" dirty="0"/>
              <a:t>“试行第六版”强调了对疑似病例要尽可能采取包括快速抗原检测和多重</a:t>
            </a:r>
            <a:r>
              <a:rPr lang="en-US" altLang="zh-CN" sz="1600" b="1" dirty="0"/>
              <a:t>PCR</a:t>
            </a:r>
            <a:r>
              <a:rPr lang="zh-CN" altLang="en-US" sz="1600" b="1" dirty="0"/>
              <a:t>核酸检测等方法，对常见呼吸道病原体进行检测；</a:t>
            </a:r>
            <a:r>
              <a:rPr lang="zh-CN" altLang="en-US" sz="1600" b="1" dirty="0">
                <a:sym typeface="+mn-ea"/>
              </a:rPr>
              <a:t>“试行第七版”强调了血清抗体的</a:t>
            </a:r>
            <a:r>
              <a:rPr lang="zh-CN" altLang="en-US" sz="1600" b="1" dirty="0">
                <a:sym typeface="+mn-ea"/>
              </a:rPr>
              <a:t>检测。</a:t>
            </a:r>
            <a:endParaRPr lang="zh-CN" altLang="en-US" sz="1600" b="1" dirty="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病原学特点</a:t>
            </a:r>
            <a:endParaRPr lang="zh-CN" altLang="en-US" dirty="0"/>
          </a:p>
        </p:txBody>
      </p:sp>
      <p:pic>
        <p:nvPicPr>
          <p:cNvPr id="6" name="Picture 2"/>
          <p:cNvPicPr>
            <a:picLocks noGrp="1" noChangeAspect="1" noChangeArrowheads="1"/>
          </p:cNvPicPr>
          <p:nvPr>
            <p:ph idx="4294967295"/>
          </p:nvPr>
        </p:nvPicPr>
        <p:blipFill>
          <a:blip r:embed="rId1"/>
          <a:srcRect/>
          <a:stretch>
            <a:fillRect/>
          </a:stretch>
        </p:blipFill>
        <p:spPr bwMode="auto">
          <a:xfrm>
            <a:off x="526632" y="1499298"/>
            <a:ext cx="3549092" cy="3883811"/>
          </a:xfrm>
          <a:prstGeom prst="rect">
            <a:avLst/>
          </a:prstGeom>
          <a:noFill/>
          <a:ln>
            <a:noFill/>
          </a:ln>
          <a:effectLst/>
        </p:spPr>
      </p:pic>
      <p:sp>
        <p:nvSpPr>
          <p:cNvPr id="4" name="文本框 3"/>
          <p:cNvSpPr txBox="1"/>
          <p:nvPr/>
        </p:nvSpPr>
        <p:spPr>
          <a:xfrm>
            <a:off x="2638148" y="1499298"/>
            <a:ext cx="973036" cy="332105"/>
          </a:xfrm>
          <a:prstGeom prst="rect">
            <a:avLst/>
          </a:prstGeom>
          <a:noFill/>
        </p:spPr>
        <p:txBody>
          <a:bodyPr wrap="square" rtlCol="0">
            <a:spAutoFit/>
          </a:bodyPr>
          <a:lstStyle/>
          <a:p>
            <a:r>
              <a:rPr lang="en-US" altLang="zh-CN" sz="1570" dirty="0">
                <a:solidFill>
                  <a:schemeClr val="tx2">
                    <a:lumMod val="90000"/>
                    <a:lumOff val="10000"/>
                  </a:schemeClr>
                </a:solidFill>
              </a:rPr>
              <a:t>β</a:t>
            </a:r>
            <a:r>
              <a:rPr lang="zh-CN" altLang="en-US" sz="1570" dirty="0">
                <a:solidFill>
                  <a:schemeClr val="tx2">
                    <a:lumMod val="90000"/>
                    <a:lumOff val="10000"/>
                  </a:schemeClr>
                </a:solidFill>
              </a:rPr>
              <a:t>属</a:t>
            </a:r>
            <a:endParaRPr lang="zh-CN" altLang="en-US" sz="1570" dirty="0">
              <a:solidFill>
                <a:schemeClr val="tx2">
                  <a:lumMod val="90000"/>
                  <a:lumOff val="10000"/>
                </a:schemeClr>
              </a:solidFill>
            </a:endParaRPr>
          </a:p>
        </p:txBody>
      </p:sp>
      <p:sp>
        <p:nvSpPr>
          <p:cNvPr id="13" name="文本框 12"/>
          <p:cNvSpPr txBox="1"/>
          <p:nvPr/>
        </p:nvSpPr>
        <p:spPr>
          <a:xfrm>
            <a:off x="4178788" y="1219093"/>
            <a:ext cx="4990612" cy="332105"/>
          </a:xfrm>
          <a:prstGeom prst="rect">
            <a:avLst/>
          </a:prstGeom>
          <a:noFill/>
        </p:spPr>
        <p:txBody>
          <a:bodyPr wrap="square" rtlCol="0">
            <a:spAutoFit/>
          </a:bodyPr>
          <a:lstStyle/>
          <a:p>
            <a:r>
              <a:rPr lang="zh-CN" altLang="en-US" sz="1570" dirty="0">
                <a:latin typeface="Times New Roman" panose="02020603050405020304" pitchFamily="18" charset="0"/>
                <a:cs typeface="Times New Roman" panose="02020603050405020304" pitchFamily="18" charset="0"/>
              </a:rPr>
              <a:t>与</a:t>
            </a:r>
            <a:r>
              <a:rPr lang="en-US" altLang="zh-CN" sz="1570" dirty="0" err="1">
                <a:latin typeface="Times New Roman" panose="02020603050405020304" pitchFamily="18" charset="0"/>
                <a:cs typeface="Times New Roman" panose="02020603050405020304" pitchFamily="18" charset="0"/>
              </a:rPr>
              <a:t>SARSr-CoV</a:t>
            </a:r>
            <a:r>
              <a:rPr lang="zh-CN" altLang="en-US" sz="1570" dirty="0">
                <a:latin typeface="Times New Roman" panose="02020603050405020304" pitchFamily="18" charset="0"/>
                <a:cs typeface="Times New Roman" panose="02020603050405020304" pitchFamily="18" charset="0"/>
              </a:rPr>
              <a:t>和</a:t>
            </a:r>
            <a:r>
              <a:rPr lang="en-US" altLang="zh-CN" sz="1570" dirty="0" err="1">
                <a:latin typeface="Times New Roman" panose="02020603050405020304" pitchFamily="18" charset="0"/>
                <a:cs typeface="Times New Roman" panose="02020603050405020304" pitchFamily="18" charset="0"/>
              </a:rPr>
              <a:t>MERSr-CoV</a:t>
            </a:r>
            <a:r>
              <a:rPr lang="zh-CN" altLang="en-US" sz="1570" dirty="0">
                <a:latin typeface="Times New Roman" panose="02020603050405020304" pitchFamily="18" charset="0"/>
                <a:cs typeface="Times New Roman" panose="02020603050405020304" pitchFamily="18" charset="0"/>
              </a:rPr>
              <a:t>的基因</a:t>
            </a:r>
            <a:r>
              <a:rPr lang="zh-CN" altLang="en-US" sz="1570" dirty="0"/>
              <a:t>特征有明显区别</a:t>
            </a:r>
            <a:endParaRPr lang="zh-CN" altLang="en-US" sz="1570" dirty="0"/>
          </a:p>
        </p:txBody>
      </p:sp>
      <p:sp>
        <p:nvSpPr>
          <p:cNvPr id="14" name="文本框 13"/>
          <p:cNvSpPr txBox="1"/>
          <p:nvPr/>
        </p:nvSpPr>
        <p:spPr>
          <a:xfrm>
            <a:off x="4178788" y="1700016"/>
            <a:ext cx="4533377" cy="332105"/>
          </a:xfrm>
          <a:prstGeom prst="rect">
            <a:avLst/>
          </a:prstGeom>
          <a:noFill/>
        </p:spPr>
        <p:txBody>
          <a:bodyPr wrap="square" rtlCol="0">
            <a:spAutoFit/>
          </a:bodyPr>
          <a:lstStyle/>
          <a:p>
            <a:r>
              <a:rPr lang="zh-CN" altLang="en-US" sz="1570" dirty="0">
                <a:latin typeface="Times New Roman" panose="02020603050405020304" pitchFamily="18" charset="0"/>
                <a:cs typeface="Times New Roman" panose="02020603050405020304" pitchFamily="18" charset="0"/>
              </a:rPr>
              <a:t>与</a:t>
            </a:r>
            <a:r>
              <a:rPr lang="en-US" altLang="zh-CN" sz="1570" dirty="0">
                <a:latin typeface="Times New Roman" panose="02020603050405020304" pitchFamily="18" charset="0"/>
                <a:cs typeface="Times New Roman" panose="02020603050405020304" pitchFamily="18" charset="0"/>
              </a:rPr>
              <a:t>bat-SL-CoVZC45</a:t>
            </a:r>
            <a:r>
              <a:rPr lang="zh-CN" altLang="en-US" sz="1570" dirty="0">
                <a:latin typeface="Times New Roman" panose="02020603050405020304" pitchFamily="18" charset="0"/>
                <a:cs typeface="Times New Roman" panose="02020603050405020304" pitchFamily="18" charset="0"/>
              </a:rPr>
              <a:t>同源性达</a:t>
            </a:r>
            <a:r>
              <a:rPr lang="en-US" altLang="zh-CN" sz="1570" dirty="0">
                <a:latin typeface="Times New Roman" panose="02020603050405020304" pitchFamily="18" charset="0"/>
                <a:cs typeface="Times New Roman" panose="02020603050405020304" pitchFamily="18" charset="0"/>
              </a:rPr>
              <a:t>85%</a:t>
            </a:r>
            <a:r>
              <a:rPr lang="zh-CN" altLang="en-US" sz="1570" dirty="0">
                <a:latin typeface="Times New Roman" panose="02020603050405020304" pitchFamily="18" charset="0"/>
                <a:cs typeface="Times New Roman" panose="02020603050405020304" pitchFamily="18" charset="0"/>
              </a:rPr>
              <a:t>以上</a:t>
            </a:r>
            <a:endParaRPr lang="zh-CN" altLang="en-US" sz="1570" dirty="0">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2"/>
          <a:stretch>
            <a:fillRect/>
          </a:stretch>
        </p:blipFill>
        <p:spPr>
          <a:xfrm>
            <a:off x="4421505" y="2226310"/>
            <a:ext cx="5462270" cy="288671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nvPr>
        </p:nvSpPr>
        <p:spPr>
          <a:xfrm>
            <a:off x="733844" y="0"/>
            <a:ext cx="9017429" cy="733958"/>
          </a:xfrm>
        </p:spPr>
        <p:txBody>
          <a:bodyPr/>
          <a:lstStyle/>
          <a:p>
            <a:pPr algn="ctr"/>
            <a:r>
              <a:rPr lang="zh-CN" altLang="en-US" sz="3600" dirty="0"/>
              <a:t>目     录</a:t>
            </a:r>
            <a:endParaRPr lang="zh-CN" altLang="en-US" sz="3600" dirty="0"/>
          </a:p>
        </p:txBody>
      </p:sp>
      <p:grpSp>
        <p:nvGrpSpPr>
          <p:cNvPr id="6" name="组合 5"/>
          <p:cNvGrpSpPr/>
          <p:nvPr/>
        </p:nvGrpSpPr>
        <p:grpSpPr>
          <a:xfrm>
            <a:off x="2211070" y="2043430"/>
            <a:ext cx="6311265" cy="3322348"/>
            <a:chOff x="1992515" y="860945"/>
            <a:chExt cx="6117529" cy="3451113"/>
          </a:xfrm>
        </p:grpSpPr>
        <p:sp>
          <p:nvSpPr>
            <p:cNvPr id="7" name="圆角矩形 19"/>
            <p:cNvSpPr/>
            <p:nvPr/>
          </p:nvSpPr>
          <p:spPr>
            <a:xfrm>
              <a:off x="3286927" y="948673"/>
              <a:ext cx="4573221" cy="6160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a:r>
                <a:rPr lang="zh-CN" altLang="en-US" sz="1800" b="1" spc="300" dirty="0">
                  <a:solidFill>
                    <a:schemeClr val="bg1"/>
                  </a:solidFill>
                  <a:latin typeface="微软雅黑" panose="020B0503020204020204" pitchFamily="34" charset="-122"/>
                  <a:ea typeface="微软雅黑" panose="020B0503020204020204" pitchFamily="34" charset="-122"/>
                </a:rPr>
                <a:t>新冠状病毒的特点与防护</a:t>
              </a:r>
              <a:endParaRPr lang="zh-CN" altLang="en-US" sz="1800" b="1" spc="3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325147" y="1030234"/>
              <a:ext cx="4272366"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endParaRPr lang="zh-CN" altLang="en-US" b="1" spc="300" dirty="0">
                <a:solidFill>
                  <a:schemeClr val="bg1"/>
                </a:solidFill>
                <a:latin typeface="+mn-ea"/>
                <a:ea typeface="+mn-ea"/>
              </a:endParaRPr>
            </a:p>
          </p:txBody>
        </p:sp>
        <p:grpSp>
          <p:nvGrpSpPr>
            <p:cNvPr id="9" name="组合 8"/>
            <p:cNvGrpSpPr/>
            <p:nvPr/>
          </p:nvGrpSpPr>
          <p:grpSpPr>
            <a:xfrm>
              <a:off x="1992515" y="860945"/>
              <a:ext cx="1277062" cy="725254"/>
              <a:chOff x="4963279" y="1286668"/>
              <a:chExt cx="3178708" cy="2757793"/>
            </a:xfrm>
            <a:effectLst>
              <a:outerShdw blurRad="381000" dist="254000" dir="8100000" algn="tr" rotWithShape="0">
                <a:prstClr val="black">
                  <a:alpha val="40000"/>
                </a:prstClr>
              </a:outerShdw>
            </a:effectLst>
          </p:grpSpPr>
          <p:sp>
            <p:nvSpPr>
              <p:cNvPr id="31" name="圆角矩形 22"/>
              <p:cNvSpPr/>
              <p:nvPr/>
            </p:nvSpPr>
            <p:spPr>
              <a:xfrm>
                <a:off x="4963279" y="1286668"/>
                <a:ext cx="3178708"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2" name="圆角矩形 23"/>
              <p:cNvSpPr/>
              <p:nvPr/>
            </p:nvSpPr>
            <p:spPr>
              <a:xfrm>
                <a:off x="4963279" y="1367703"/>
                <a:ext cx="3130823" cy="259572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grpSp>
        <p:sp>
          <p:nvSpPr>
            <p:cNvPr id="10" name="圆角矩形 24"/>
            <p:cNvSpPr/>
            <p:nvPr/>
          </p:nvSpPr>
          <p:spPr bwMode="auto">
            <a:xfrm>
              <a:off x="2282322" y="929124"/>
              <a:ext cx="714280" cy="588896"/>
            </a:xfrm>
            <a:prstGeom prst="roundRect">
              <a:avLst/>
            </a:prstGeom>
            <a:solidFill>
              <a:schemeClr val="bg1">
                <a:lumMod val="85000"/>
              </a:schemeClr>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01</a:t>
              </a:r>
              <a:endParaRPr lang="zh-CN" altLang="en-US" sz="2400" dirty="0">
                <a:latin typeface="Impact" panose="020B0806030902050204" pitchFamily="34" charset="0"/>
                <a:cs typeface="+mn-ea"/>
                <a:sym typeface="+mn-lt"/>
              </a:endParaRPr>
            </a:p>
          </p:txBody>
        </p:sp>
        <p:sp>
          <p:nvSpPr>
            <p:cNvPr id="12" name="圆角矩形 25"/>
            <p:cNvSpPr/>
            <p:nvPr/>
          </p:nvSpPr>
          <p:spPr>
            <a:xfrm>
              <a:off x="3114606" y="1882621"/>
              <a:ext cx="4745762" cy="61601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p>
          </p:txBody>
        </p:sp>
        <p:sp>
          <p:nvSpPr>
            <p:cNvPr id="14" name="矩形 13"/>
            <p:cNvSpPr/>
            <p:nvPr/>
          </p:nvSpPr>
          <p:spPr>
            <a:xfrm>
              <a:off x="3287146" y="2013069"/>
              <a:ext cx="4822898"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l" fontAlgn="auto">
                <a:spcBef>
                  <a:spcPts val="0"/>
                </a:spcBef>
                <a:spcAft>
                  <a:spcPts val="0"/>
                </a:spcAft>
                <a:defRPr/>
              </a:pPr>
              <a:r>
                <a:rPr lang="zh-CN" altLang="en-US" b="1" spc="300" dirty="0">
                  <a:solidFill>
                    <a:schemeClr val="bg1"/>
                  </a:solidFill>
                  <a:latin typeface="微软雅黑" panose="020B0503020204020204" pitchFamily="34" charset="-122"/>
                  <a:ea typeface="微软雅黑" panose="020B0503020204020204" pitchFamily="34" charset="-122"/>
                </a:rPr>
                <a:t>新冠病毒肺炎临床诊断</a:t>
              </a:r>
              <a:endParaRPr lang="zh-CN" altLang="en-US" b="1" spc="3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992515" y="1841852"/>
              <a:ext cx="1277062" cy="725254"/>
              <a:chOff x="4963279" y="1286668"/>
              <a:chExt cx="3178708" cy="2757793"/>
            </a:xfrm>
            <a:effectLst>
              <a:outerShdw blurRad="381000" dist="254000" dir="8100000" algn="tr" rotWithShape="0">
                <a:prstClr val="black">
                  <a:alpha val="40000"/>
                </a:prstClr>
              </a:outerShdw>
            </a:effectLst>
          </p:grpSpPr>
          <p:sp>
            <p:nvSpPr>
              <p:cNvPr id="29" name="圆角矩形 28"/>
              <p:cNvSpPr/>
              <p:nvPr/>
            </p:nvSpPr>
            <p:spPr>
              <a:xfrm>
                <a:off x="4963279" y="1286668"/>
                <a:ext cx="3178708"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0" name="圆角矩形 29"/>
              <p:cNvSpPr/>
              <p:nvPr/>
            </p:nvSpPr>
            <p:spPr>
              <a:xfrm>
                <a:off x="4963279" y="1367703"/>
                <a:ext cx="3130823" cy="259572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grpSp>
        <p:sp>
          <p:nvSpPr>
            <p:cNvPr id="16" name="圆角矩形 30"/>
            <p:cNvSpPr/>
            <p:nvPr/>
          </p:nvSpPr>
          <p:spPr bwMode="auto">
            <a:xfrm>
              <a:off x="2282322" y="1910031"/>
              <a:ext cx="714280" cy="588896"/>
            </a:xfrm>
            <a:prstGeom prst="roundRect">
              <a:avLst/>
            </a:prstGeom>
            <a:solidFill>
              <a:schemeClr val="bg1">
                <a:lumMod val="85000"/>
              </a:schemeClr>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02</a:t>
              </a:r>
              <a:endParaRPr lang="zh-CN" altLang="en-US" sz="2400" dirty="0">
                <a:latin typeface="Impact" panose="020B0806030902050204" pitchFamily="34" charset="0"/>
                <a:cs typeface="+mn-ea"/>
                <a:sym typeface="+mn-lt"/>
              </a:endParaRPr>
            </a:p>
          </p:txBody>
        </p:sp>
        <p:sp>
          <p:nvSpPr>
            <p:cNvPr id="18" name="矩形 17"/>
            <p:cNvSpPr/>
            <p:nvPr/>
          </p:nvSpPr>
          <p:spPr>
            <a:xfrm>
              <a:off x="3333551" y="2956961"/>
              <a:ext cx="1365865"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b="1" spc="300" dirty="0">
                  <a:solidFill>
                    <a:schemeClr val="bg1"/>
                  </a:solidFill>
                  <a:latin typeface="+mn-ea"/>
                  <a:ea typeface="+mn-ea"/>
                </a:rPr>
                <a:t>总     结</a:t>
              </a:r>
              <a:endParaRPr lang="zh-CN" altLang="en-US" b="1" spc="300" dirty="0">
                <a:solidFill>
                  <a:schemeClr val="bg1"/>
                </a:solidFill>
                <a:latin typeface="+mn-ea"/>
                <a:ea typeface="+mn-ea"/>
              </a:endParaRPr>
            </a:p>
          </p:txBody>
        </p:sp>
        <p:sp>
          <p:nvSpPr>
            <p:cNvPr id="22" name="矩形 21"/>
            <p:cNvSpPr/>
            <p:nvPr/>
          </p:nvSpPr>
          <p:spPr>
            <a:xfrm>
              <a:off x="3404814" y="3929484"/>
              <a:ext cx="1482263" cy="382574"/>
            </a:xfrm>
            <a:prstGeom prst="rect">
              <a:avLst/>
            </a:prstGeom>
            <a:effectLst/>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b="1" spc="300" dirty="0">
                  <a:solidFill>
                    <a:schemeClr val="bg1"/>
                  </a:solidFill>
                  <a:latin typeface="+mn-ea"/>
                  <a:ea typeface="+mn-ea"/>
                </a:rPr>
                <a:t>总      结</a:t>
              </a:r>
              <a:endParaRPr lang="zh-CN" altLang="en-US" b="1" spc="300" dirty="0">
                <a:solidFill>
                  <a:schemeClr val="bg1"/>
                </a:solidFill>
                <a:latin typeface="+mn-ea"/>
                <a:ea typeface="+mn-ea"/>
              </a:endParaRPr>
            </a:p>
          </p:txBody>
        </p:sp>
      </p:grpSp>
      <p:sp>
        <p:nvSpPr>
          <p:cNvPr id="2" name="圆角矩形 1"/>
          <p:cNvSpPr/>
          <p:nvPr/>
        </p:nvSpPr>
        <p:spPr>
          <a:xfrm>
            <a:off x="2211070" y="3901064"/>
            <a:ext cx="1297658" cy="65716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400">
              <a:cs typeface="+mn-ea"/>
              <a:sym typeface="+mn-lt"/>
            </a:endParaRPr>
          </a:p>
        </p:txBody>
      </p:sp>
      <p:sp>
        <p:nvSpPr>
          <p:cNvPr id="3" name="圆角矩形 30"/>
          <p:cNvSpPr/>
          <p:nvPr/>
        </p:nvSpPr>
        <p:spPr bwMode="auto">
          <a:xfrm>
            <a:off x="2501165" y="3945548"/>
            <a:ext cx="736900" cy="566924"/>
          </a:xfrm>
          <a:prstGeom prst="roundRect">
            <a:avLst/>
          </a:prstGeom>
          <a:solidFill>
            <a:schemeClr val="accent5"/>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2400" dirty="0">
                <a:latin typeface="Impact" panose="020B0806030902050204" pitchFamily="34" charset="0"/>
                <a:cs typeface="+mn-ea"/>
                <a:sym typeface="+mn-lt"/>
              </a:rPr>
              <a:t>03</a:t>
            </a:r>
            <a:endParaRPr lang="zh-CN" altLang="en-US" sz="2400" dirty="0">
              <a:latin typeface="Impact" panose="020B0806030902050204" pitchFamily="34" charset="0"/>
              <a:cs typeface="+mn-ea"/>
              <a:sym typeface="+mn-lt"/>
            </a:endParaRPr>
          </a:p>
        </p:txBody>
      </p:sp>
      <p:sp>
        <p:nvSpPr>
          <p:cNvPr id="4" name="圆角矩形 25"/>
          <p:cNvSpPr/>
          <p:nvPr/>
        </p:nvSpPr>
        <p:spPr>
          <a:xfrm>
            <a:off x="3509645" y="3900805"/>
            <a:ext cx="4754880" cy="59563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fontAlgn="auto">
              <a:spcBef>
                <a:spcPts val="0"/>
              </a:spcBef>
              <a:spcAft>
                <a:spcPts val="0"/>
              </a:spcAft>
              <a:buClrTx/>
              <a:buSzTx/>
              <a:buFontTx/>
              <a:defRPr/>
            </a:pPr>
            <a:r>
              <a:rPr lang="zh-CN" altLang="en-US" sz="1800" b="1" spc="300" dirty="0">
                <a:solidFill>
                  <a:schemeClr val="bg1"/>
                </a:solidFill>
                <a:latin typeface="微软雅黑" panose="020B0503020204020204" pitchFamily="34" charset="-122"/>
                <a:ea typeface="微软雅黑" panose="020B0503020204020204" pitchFamily="34" charset="-122"/>
                <a:sym typeface="+mn-ea"/>
              </a:rPr>
              <a:t>新冠病毒肺炎治疗</a:t>
            </a:r>
            <a:r>
              <a:rPr lang="en-US" altLang="zh-CN" sz="1800" b="1" spc="300" dirty="0">
                <a:solidFill>
                  <a:schemeClr val="bg1"/>
                </a:solidFill>
                <a:latin typeface="微软雅黑" panose="020B0503020204020204" pitchFamily="34" charset="-122"/>
                <a:ea typeface="微软雅黑" panose="020B0503020204020204" pitchFamily="34" charset="-122"/>
                <a:sym typeface="+mn-ea"/>
              </a:rPr>
              <a:t>“</a:t>
            </a:r>
            <a:r>
              <a:rPr lang="zh-CN" altLang="en-US" sz="1800" b="1" spc="300" dirty="0">
                <a:solidFill>
                  <a:schemeClr val="bg1"/>
                </a:solidFill>
                <a:latin typeface="微软雅黑" panose="020B0503020204020204" pitchFamily="34" charset="-122"/>
                <a:ea typeface="微软雅黑" panose="020B0503020204020204" pitchFamily="34" charset="-122"/>
                <a:sym typeface="+mn-ea"/>
              </a:rPr>
              <a:t>武汉</a:t>
            </a:r>
            <a:r>
              <a:rPr lang="zh-CN" altLang="en-US" sz="1800" b="1" spc="300" dirty="0">
                <a:solidFill>
                  <a:schemeClr val="bg1"/>
                </a:solidFill>
                <a:latin typeface="微软雅黑" panose="020B0503020204020204" pitchFamily="34" charset="-122"/>
                <a:ea typeface="微软雅黑" panose="020B0503020204020204" pitchFamily="34" charset="-122"/>
                <a:sym typeface="+mn-ea"/>
              </a:rPr>
              <a:t>思路</a:t>
            </a:r>
            <a:r>
              <a:rPr lang="en-US" altLang="zh-CN" sz="1800" b="1" spc="300" dirty="0">
                <a:solidFill>
                  <a:schemeClr val="bg1"/>
                </a:solidFill>
                <a:latin typeface="微软雅黑" panose="020B0503020204020204" pitchFamily="34" charset="-122"/>
                <a:ea typeface="微软雅黑" panose="020B0503020204020204" pitchFamily="34" charset="-122"/>
                <a:sym typeface="+mn-ea"/>
              </a:rPr>
              <a:t>”</a:t>
            </a:r>
            <a:endParaRPr lang="en-US" altLang="zh-CN" sz="1800" b="1" spc="3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216400" y="194936"/>
            <a:ext cx="12217890" cy="733958"/>
          </a:xfrm>
        </p:spPr>
        <p:txBody>
          <a:bodyPr/>
          <a:lstStyle/>
          <a:p>
            <a:pPr algn="ctr"/>
            <a:r>
              <a:rPr lang="zh-CN" altLang="en-US" sz="2800" dirty="0"/>
              <a:t>临床分型</a:t>
            </a:r>
            <a:endParaRPr lang="zh-CN" altLang="en-US" sz="2800" dirty="0"/>
          </a:p>
        </p:txBody>
      </p:sp>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6020" y="1125676"/>
            <a:ext cx="9948863" cy="432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4" descr="Screenshot_20200317_203111"/>
          <p:cNvPicPr>
            <a:picLocks noChangeAspect="1"/>
          </p:cNvPicPr>
          <p:nvPr/>
        </p:nvPicPr>
        <p:blipFill>
          <a:blip r:embed="rId1"/>
          <a:stretch>
            <a:fillRect/>
          </a:stretch>
        </p:blipFill>
        <p:spPr>
          <a:xfrm>
            <a:off x="339090" y="1654810"/>
            <a:ext cx="5626735" cy="3289300"/>
          </a:xfrm>
          <a:prstGeom prst="rect">
            <a:avLst/>
          </a:prstGeom>
          <a:noFill/>
          <a:ln w="9525">
            <a:noFill/>
          </a:ln>
        </p:spPr>
      </p:pic>
      <p:sp>
        <p:nvSpPr>
          <p:cNvPr id="15363" name="文本框 5"/>
          <p:cNvSpPr txBox="1"/>
          <p:nvPr/>
        </p:nvSpPr>
        <p:spPr>
          <a:xfrm>
            <a:off x="2961916" y="96602"/>
            <a:ext cx="5513156" cy="574040"/>
          </a:xfrm>
          <a:prstGeom prst="rect">
            <a:avLst/>
          </a:prstGeom>
          <a:noFill/>
          <a:ln w="9525">
            <a:noFill/>
          </a:ln>
        </p:spPr>
        <p:txBody>
          <a:bodyPr wrap="square" anchor="t">
            <a:spAutoFit/>
          </a:bodyPr>
          <a:p>
            <a:pPr>
              <a:buSzTx/>
            </a:pPr>
            <a:r>
              <a:rPr lang="en-US" altLang="zh-CN" sz="3135">
                <a:latin typeface="Arial" panose="020B0604020202020204" pitchFamily="34" charset="0"/>
                <a:ea typeface="宋体" panose="02010600030101010101" pitchFamily="2" charset="-122"/>
              </a:rPr>
              <a:t>“当时没有这么好的防护服”</a:t>
            </a:r>
            <a:endParaRPr lang="en-US" altLang="zh-CN" sz="3135">
              <a:latin typeface="Arial" panose="020B0604020202020204" pitchFamily="34" charset="0"/>
              <a:ea typeface="宋体" panose="02010600030101010101" pitchFamily="2" charset="-122"/>
            </a:endParaRPr>
          </a:p>
        </p:txBody>
      </p:sp>
      <p:cxnSp>
        <p:nvCxnSpPr>
          <p:cNvPr id="7" name="直接连接符 6"/>
          <p:cNvCxnSpPr/>
          <p:nvPr/>
        </p:nvCxnSpPr>
        <p:spPr>
          <a:xfrm>
            <a:off x="93658" y="788582"/>
            <a:ext cx="10578064" cy="4151"/>
          </a:xfrm>
          <a:prstGeom prst="line">
            <a:avLst/>
          </a:prstGeom>
          <a:ln w="66675">
            <a:solidFill>
              <a:srgbClr val="00B050"/>
            </a:solidFill>
          </a:ln>
        </p:spPr>
        <p:style>
          <a:lnRef idx="1">
            <a:schemeClr val="accent1"/>
          </a:lnRef>
          <a:fillRef idx="0">
            <a:schemeClr val="accent1"/>
          </a:fillRef>
          <a:effectRef idx="0">
            <a:schemeClr val="accent1"/>
          </a:effectRef>
          <a:fontRef idx="minor">
            <a:schemeClr val="tx1"/>
          </a:fontRef>
        </p:style>
      </p:cxnSp>
      <p:pic>
        <p:nvPicPr>
          <p:cNvPr id="3" name="图片 2" descr="111"/>
          <p:cNvPicPr>
            <a:picLocks noChangeAspect="1"/>
          </p:cNvPicPr>
          <p:nvPr/>
        </p:nvPicPr>
        <p:blipFill>
          <a:blip r:embed="rId2"/>
          <a:stretch>
            <a:fillRect/>
          </a:stretch>
        </p:blipFill>
        <p:spPr>
          <a:xfrm>
            <a:off x="6394450" y="948055"/>
            <a:ext cx="4276725" cy="481393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1" descr="Screenshot_20200317_201856"/>
          <p:cNvPicPr>
            <a:picLocks noChangeAspect="1"/>
          </p:cNvPicPr>
          <p:nvPr/>
        </p:nvPicPr>
        <p:blipFill>
          <a:blip r:embed="rId1"/>
          <a:stretch>
            <a:fillRect/>
          </a:stretch>
        </p:blipFill>
        <p:spPr>
          <a:xfrm>
            <a:off x="3560651" y="1638037"/>
            <a:ext cx="3977496" cy="3547235"/>
          </a:xfrm>
          <a:prstGeom prst="rect">
            <a:avLst/>
          </a:prstGeom>
          <a:noFill/>
          <a:ln w="9525">
            <a:noFill/>
          </a:ln>
        </p:spPr>
      </p:pic>
      <p:pic>
        <p:nvPicPr>
          <p:cNvPr id="16386" name="图片 4" descr="Screenshot_20200317_201920"/>
          <p:cNvPicPr>
            <a:picLocks noChangeAspect="1"/>
          </p:cNvPicPr>
          <p:nvPr/>
        </p:nvPicPr>
        <p:blipFill>
          <a:blip r:embed="rId2"/>
          <a:stretch>
            <a:fillRect/>
          </a:stretch>
        </p:blipFill>
        <p:spPr>
          <a:xfrm>
            <a:off x="472730" y="1639421"/>
            <a:ext cx="2772488" cy="3545851"/>
          </a:xfrm>
          <a:prstGeom prst="rect">
            <a:avLst/>
          </a:prstGeom>
          <a:noFill/>
          <a:ln w="9525">
            <a:noFill/>
          </a:ln>
        </p:spPr>
      </p:pic>
      <p:pic>
        <p:nvPicPr>
          <p:cNvPr id="16387" name="图片 5" descr="Screenshot_20200317_202004"/>
          <p:cNvPicPr>
            <a:picLocks noChangeAspect="1"/>
          </p:cNvPicPr>
          <p:nvPr/>
        </p:nvPicPr>
        <p:blipFill>
          <a:blip r:embed="rId3"/>
          <a:stretch>
            <a:fillRect/>
          </a:stretch>
        </p:blipFill>
        <p:spPr>
          <a:xfrm>
            <a:off x="7796857" y="1639421"/>
            <a:ext cx="2576034" cy="3545851"/>
          </a:xfrm>
          <a:prstGeom prst="rect">
            <a:avLst/>
          </a:prstGeom>
          <a:noFill/>
          <a:ln w="9525">
            <a:noFill/>
          </a:ln>
        </p:spPr>
      </p:pic>
      <p:sp>
        <p:nvSpPr>
          <p:cNvPr id="16388" name="文本框 7"/>
          <p:cNvSpPr txBox="1"/>
          <p:nvPr/>
        </p:nvSpPr>
        <p:spPr>
          <a:xfrm>
            <a:off x="4008755" y="156210"/>
            <a:ext cx="2842260" cy="574040"/>
          </a:xfrm>
          <a:prstGeom prst="rect">
            <a:avLst/>
          </a:prstGeom>
          <a:noFill/>
          <a:ln w="9525">
            <a:noFill/>
          </a:ln>
        </p:spPr>
        <p:txBody>
          <a:bodyPr wrap="square" anchor="t">
            <a:spAutoFit/>
          </a:bodyPr>
          <a:p>
            <a:r>
              <a:rPr lang="zh-CN" altLang="en-US" sz="3135">
                <a:latin typeface="Arial" panose="020B0604020202020204" pitchFamily="34" charset="0"/>
                <a:ea typeface="宋体" panose="02010600030101010101" pitchFamily="2" charset="-122"/>
              </a:rPr>
              <a:t>武汉方舱医院</a:t>
            </a:r>
            <a:endParaRPr lang="zh-CN" altLang="en-US" sz="3135">
              <a:latin typeface="Arial" panose="020B0604020202020204" pitchFamily="34" charset="0"/>
              <a:ea typeface="宋体" panose="02010600030101010101" pitchFamily="2" charset="-122"/>
            </a:endParaRPr>
          </a:p>
        </p:txBody>
      </p:sp>
      <p:cxnSp>
        <p:nvCxnSpPr>
          <p:cNvPr id="9" name="直接连接符 8"/>
          <p:cNvCxnSpPr/>
          <p:nvPr/>
        </p:nvCxnSpPr>
        <p:spPr>
          <a:xfrm>
            <a:off x="93658" y="788582"/>
            <a:ext cx="10578064" cy="4151"/>
          </a:xfrm>
          <a:prstGeom prst="line">
            <a:avLst/>
          </a:prstGeom>
          <a:ln w="6667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0"/>
          </p:nvPr>
        </p:nvSpPr>
        <p:spPr/>
        <p:txBody>
          <a:bodyPr/>
          <a:p>
            <a:pPr lvl="0" algn="ctr" eaLnBrk="1" fontAlgn="base" hangingPunct="1"/>
            <a:fld id="{9A0DB2DC-4C9A-4742-B13C-FB6460FD3503}" type="slidenum">
              <a:rPr lang="zh-CN" altLang="en-US" sz="1000" strike="noStrike" noProof="1" dirty="0">
                <a:latin typeface="Verdana" panose="020B0604030504040204" pitchFamily="34" charset="0"/>
                <a:ea typeface="宋体" panose="02010600030101010101" pitchFamily="2" charset="-122"/>
                <a:cs typeface="+mn-ea"/>
              </a:rPr>
            </a:fld>
            <a:endParaRPr lang="zh-CN" altLang="en-US" sz="1000" strike="noStrike" noProof="1">
              <a:latin typeface="Verdana" panose="020B0604030504040204" pitchFamily="34" charset="0"/>
              <a:ea typeface="宋体" panose="02010600030101010101" pitchFamily="2" charset="-122"/>
            </a:endParaRPr>
          </a:p>
        </p:txBody>
      </p:sp>
      <p:sp>
        <p:nvSpPr>
          <p:cNvPr id="3" name="日期占位符 2"/>
          <p:cNvSpPr>
            <a:spLocks noGrp="1"/>
          </p:cNvSpPr>
          <p:nvPr>
            <p:ph type="dt" sz="half" idx="11"/>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1"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pic>
        <p:nvPicPr>
          <p:cNvPr id="4" name="图片 3" descr="方舱医院"/>
          <p:cNvPicPr>
            <a:picLocks noChangeAspect="1"/>
          </p:cNvPicPr>
          <p:nvPr/>
        </p:nvPicPr>
        <p:blipFill>
          <a:blip r:embed="rId1"/>
          <a:stretch>
            <a:fillRect/>
          </a:stretch>
        </p:blipFill>
        <p:spPr>
          <a:xfrm>
            <a:off x="1076960" y="369570"/>
            <a:ext cx="8369300" cy="54197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32623" y="227158"/>
            <a:ext cx="10540030" cy="733958"/>
          </a:xfrm>
        </p:spPr>
        <p:txBody>
          <a:bodyPr/>
          <a:lstStyle/>
          <a:p>
            <a:pPr algn="ctr"/>
            <a:r>
              <a:rPr lang="zh-CN" altLang="en-US" dirty="0"/>
              <a:t>轻症、普通患者</a:t>
            </a:r>
            <a:r>
              <a:rPr lang="zh-CN" altLang="en-US" dirty="0"/>
              <a:t>治疗</a:t>
            </a:r>
            <a:endParaRPr lang="zh-CN" altLang="en-US" dirty="0"/>
          </a:p>
        </p:txBody>
      </p:sp>
      <p:sp>
        <p:nvSpPr>
          <p:cNvPr id="4" name="矩形 3"/>
          <p:cNvSpPr/>
          <p:nvPr/>
        </p:nvSpPr>
        <p:spPr>
          <a:xfrm>
            <a:off x="1710055" y="1152525"/>
            <a:ext cx="6520815" cy="1938020"/>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sz="1600" dirty="0">
                <a:solidFill>
                  <a:schemeClr val="bg1">
                    <a:lumMod val="85000"/>
                  </a:schemeClr>
                </a:solidFill>
                <a:latin typeface="+mj-ea"/>
                <a:ea typeface="+mj-ea"/>
              </a:rPr>
              <a:t>阿比多尔（成人</a:t>
            </a:r>
            <a:r>
              <a:rPr lang="en-US" altLang="zh-CN" sz="1600" dirty="0">
                <a:solidFill>
                  <a:schemeClr val="bg1">
                    <a:lumMod val="85000"/>
                  </a:schemeClr>
                </a:solidFill>
                <a:latin typeface="+mj-ea"/>
                <a:ea typeface="+mj-ea"/>
              </a:rPr>
              <a:t>200mg,</a:t>
            </a:r>
            <a:r>
              <a:rPr lang="zh-CN" altLang="en-US" sz="1600" dirty="0">
                <a:solidFill>
                  <a:schemeClr val="bg1">
                    <a:lumMod val="85000"/>
                  </a:schemeClr>
                </a:solidFill>
                <a:latin typeface="+mj-ea"/>
                <a:ea typeface="+mj-ea"/>
              </a:rPr>
              <a:t>每日 </a:t>
            </a:r>
            <a:r>
              <a:rPr lang="en-US" altLang="zh-CN" sz="1600" dirty="0">
                <a:solidFill>
                  <a:schemeClr val="bg1">
                    <a:lumMod val="85000"/>
                  </a:schemeClr>
                </a:solidFill>
                <a:latin typeface="+mj-ea"/>
                <a:ea typeface="+mj-ea"/>
              </a:rPr>
              <a:t>3</a:t>
            </a:r>
            <a:r>
              <a:rPr lang="zh-CN" altLang="en-US" sz="1600" dirty="0">
                <a:solidFill>
                  <a:schemeClr val="bg1">
                    <a:lumMod val="85000"/>
                  </a:schemeClr>
                </a:solidFill>
                <a:latin typeface="+mj-ea"/>
                <a:ea typeface="+mj-ea"/>
              </a:rPr>
              <a:t>次，疗程不超过</a:t>
            </a:r>
            <a:r>
              <a:rPr lang="en-US" altLang="zh-CN" sz="1600" dirty="0">
                <a:solidFill>
                  <a:schemeClr val="bg1">
                    <a:lumMod val="85000"/>
                  </a:schemeClr>
                </a:solidFill>
                <a:latin typeface="+mj-ea"/>
                <a:ea typeface="+mj-ea"/>
              </a:rPr>
              <a:t>10</a:t>
            </a:r>
            <a:r>
              <a:rPr lang="zh-CN" altLang="en-US" sz="1600" dirty="0">
                <a:solidFill>
                  <a:schemeClr val="bg1">
                    <a:lumMod val="85000"/>
                  </a:schemeClr>
                </a:solidFill>
                <a:latin typeface="+mj-ea"/>
                <a:ea typeface="+mj-ea"/>
              </a:rPr>
              <a:t>天）</a:t>
            </a:r>
            <a:endParaRPr lang="zh-CN" altLang="en-US" sz="1600" dirty="0">
              <a:solidFill>
                <a:schemeClr val="bg1">
                  <a:lumMod val="85000"/>
                </a:schemeClr>
              </a:solidFill>
              <a:latin typeface="+mj-ea"/>
              <a:ea typeface="+mj-ea"/>
            </a:endParaRPr>
          </a:p>
          <a:p>
            <a:pPr marL="285750" indent="-285750">
              <a:lnSpc>
                <a:spcPct val="150000"/>
              </a:lnSpc>
              <a:buFont typeface="Wingdings" panose="05000000000000000000" pitchFamily="2" charset="2"/>
              <a:buChar char="l"/>
            </a:pPr>
            <a:r>
              <a:rPr lang="zh-CN" altLang="en-US" sz="1600" dirty="0">
                <a:solidFill>
                  <a:schemeClr val="bg1">
                    <a:lumMod val="85000"/>
                  </a:schemeClr>
                </a:solidFill>
                <a:latin typeface="+mj-ea"/>
                <a:ea typeface="+mj-ea"/>
              </a:rPr>
              <a:t>克力芝 </a:t>
            </a:r>
            <a:r>
              <a:rPr lang="zh-CN" altLang="en-US" sz="1600" dirty="0">
                <a:solidFill>
                  <a:schemeClr val="bg1">
                    <a:lumMod val="85000"/>
                  </a:schemeClr>
                </a:solidFill>
                <a:latin typeface="+mj-ea"/>
                <a:ea typeface="+mj-ea"/>
                <a:sym typeface="+mn-ea"/>
              </a:rPr>
              <a:t>（成人一次二粒</a:t>
            </a:r>
            <a:r>
              <a:rPr lang="en-US" altLang="zh-CN" sz="1600" dirty="0">
                <a:solidFill>
                  <a:schemeClr val="bg1">
                    <a:lumMod val="85000"/>
                  </a:schemeClr>
                </a:solidFill>
                <a:latin typeface="+mj-ea"/>
                <a:ea typeface="+mj-ea"/>
                <a:sym typeface="+mn-ea"/>
              </a:rPr>
              <a:t>,</a:t>
            </a:r>
            <a:r>
              <a:rPr lang="zh-CN" altLang="en-US" sz="1600" dirty="0">
                <a:solidFill>
                  <a:schemeClr val="bg1">
                    <a:lumMod val="85000"/>
                  </a:schemeClr>
                </a:solidFill>
                <a:latin typeface="+mj-ea"/>
                <a:ea typeface="+mj-ea"/>
                <a:sym typeface="+mn-ea"/>
              </a:rPr>
              <a:t>每日 </a:t>
            </a:r>
            <a:r>
              <a:rPr lang="en-US" altLang="zh-CN" sz="1600" dirty="0">
                <a:solidFill>
                  <a:schemeClr val="bg1">
                    <a:lumMod val="85000"/>
                  </a:schemeClr>
                </a:solidFill>
                <a:latin typeface="+mj-ea"/>
                <a:ea typeface="+mj-ea"/>
                <a:sym typeface="+mn-ea"/>
              </a:rPr>
              <a:t>2</a:t>
            </a:r>
            <a:r>
              <a:rPr lang="zh-CN" altLang="en-US" sz="1600" dirty="0">
                <a:solidFill>
                  <a:schemeClr val="bg1">
                    <a:lumMod val="85000"/>
                  </a:schemeClr>
                </a:solidFill>
                <a:latin typeface="+mj-ea"/>
                <a:ea typeface="+mj-ea"/>
                <a:sym typeface="+mn-ea"/>
              </a:rPr>
              <a:t>次，疗程不超过</a:t>
            </a:r>
            <a:r>
              <a:rPr lang="en-US" altLang="zh-CN" sz="1600" dirty="0">
                <a:solidFill>
                  <a:schemeClr val="bg1">
                    <a:lumMod val="85000"/>
                  </a:schemeClr>
                </a:solidFill>
                <a:latin typeface="+mj-ea"/>
                <a:ea typeface="+mj-ea"/>
                <a:sym typeface="+mn-ea"/>
              </a:rPr>
              <a:t>10</a:t>
            </a:r>
            <a:r>
              <a:rPr lang="zh-CN" altLang="en-US" sz="1600" dirty="0">
                <a:solidFill>
                  <a:schemeClr val="bg1">
                    <a:lumMod val="85000"/>
                  </a:schemeClr>
                </a:solidFill>
                <a:latin typeface="+mj-ea"/>
                <a:ea typeface="+mj-ea"/>
                <a:sym typeface="+mn-ea"/>
              </a:rPr>
              <a:t>天）</a:t>
            </a:r>
            <a:endParaRPr lang="zh-CN" altLang="en-US" sz="1600" dirty="0">
              <a:solidFill>
                <a:schemeClr val="tx1"/>
              </a:solidFill>
              <a:latin typeface="+mj-ea"/>
              <a:ea typeface="+mj-ea"/>
              <a:sym typeface="+mn-ea"/>
            </a:endParaRPr>
          </a:p>
          <a:p>
            <a:pPr marL="285750" indent="-285750">
              <a:lnSpc>
                <a:spcPct val="150000"/>
              </a:lnSpc>
              <a:buFont typeface="Wingdings" panose="05000000000000000000" pitchFamily="2" charset="2"/>
              <a:buChar char="l"/>
            </a:pPr>
            <a:r>
              <a:rPr lang="zh-CN" altLang="en-US" sz="1600" b="1" u="sng" dirty="0">
                <a:solidFill>
                  <a:srgbClr val="C00000"/>
                </a:solidFill>
                <a:latin typeface="+mj-ea"/>
                <a:ea typeface="+mj-ea"/>
                <a:sym typeface="+mn-ea"/>
              </a:rPr>
              <a:t>磷酸氯喹（成人</a:t>
            </a:r>
            <a:r>
              <a:rPr lang="en-US" altLang="zh-CN" sz="1600" b="1" u="sng" dirty="0">
                <a:solidFill>
                  <a:srgbClr val="C00000"/>
                </a:solidFill>
                <a:latin typeface="+mj-ea"/>
                <a:ea typeface="+mj-ea"/>
                <a:sym typeface="+mn-ea"/>
              </a:rPr>
              <a:t>500mg,</a:t>
            </a:r>
            <a:r>
              <a:rPr lang="zh-CN" altLang="en-US" sz="1600" b="1" u="sng" dirty="0">
                <a:solidFill>
                  <a:srgbClr val="C00000"/>
                </a:solidFill>
                <a:latin typeface="+mj-ea"/>
                <a:ea typeface="+mj-ea"/>
                <a:sym typeface="+mn-ea"/>
              </a:rPr>
              <a:t>每日</a:t>
            </a:r>
            <a:r>
              <a:rPr lang="en-US" altLang="zh-CN" sz="1600" b="1" u="sng" dirty="0">
                <a:solidFill>
                  <a:srgbClr val="C00000"/>
                </a:solidFill>
                <a:latin typeface="+mj-ea"/>
                <a:ea typeface="+mj-ea"/>
                <a:sym typeface="+mn-ea"/>
              </a:rPr>
              <a:t>2</a:t>
            </a:r>
            <a:r>
              <a:rPr lang="zh-CN" altLang="en-US" sz="1600" b="1" u="sng" dirty="0">
                <a:solidFill>
                  <a:srgbClr val="C00000"/>
                </a:solidFill>
                <a:latin typeface="+mj-ea"/>
                <a:ea typeface="+mj-ea"/>
                <a:sym typeface="+mn-ea"/>
              </a:rPr>
              <a:t>次，疗程不超过</a:t>
            </a:r>
            <a:r>
              <a:rPr lang="en-US" altLang="zh-CN" sz="1600" b="1" u="sng" dirty="0">
                <a:solidFill>
                  <a:srgbClr val="C00000"/>
                </a:solidFill>
                <a:latin typeface="+mj-ea"/>
                <a:ea typeface="+mj-ea"/>
                <a:sym typeface="+mn-ea"/>
              </a:rPr>
              <a:t>7</a:t>
            </a:r>
            <a:r>
              <a:rPr lang="zh-CN" altLang="en-US" sz="1600" b="1" u="sng" dirty="0">
                <a:solidFill>
                  <a:srgbClr val="C00000"/>
                </a:solidFill>
                <a:latin typeface="+mj-ea"/>
                <a:ea typeface="+mj-ea"/>
                <a:sym typeface="+mn-ea"/>
              </a:rPr>
              <a:t>天）</a:t>
            </a:r>
            <a:endParaRPr lang="zh-CN" altLang="en-US" sz="1600" b="1" u="sng" dirty="0">
              <a:solidFill>
                <a:srgbClr val="C00000"/>
              </a:solidFill>
              <a:latin typeface="+mj-ea"/>
              <a:ea typeface="+mj-ea"/>
              <a:sym typeface="+mn-ea"/>
            </a:endParaRPr>
          </a:p>
          <a:p>
            <a:pPr marL="285750" indent="-285750">
              <a:lnSpc>
                <a:spcPct val="150000"/>
              </a:lnSpc>
              <a:buFont typeface="Wingdings" panose="05000000000000000000" pitchFamily="2" charset="2"/>
              <a:buChar char="l"/>
            </a:pPr>
            <a:r>
              <a:rPr lang="zh-CN" altLang="en-US" sz="1600" b="1" u="sng" dirty="0">
                <a:solidFill>
                  <a:srgbClr val="C00000"/>
                </a:solidFill>
                <a:latin typeface="+mj-ea"/>
                <a:ea typeface="+mj-ea"/>
                <a:sym typeface="+mn-ea"/>
              </a:rPr>
              <a:t>中成药</a:t>
            </a:r>
            <a:endParaRPr lang="en-US" altLang="zh-CN" sz="1600" b="1" u="sng" dirty="0">
              <a:solidFill>
                <a:srgbClr val="C00000"/>
              </a:solidFill>
              <a:latin typeface="+mj-ea"/>
              <a:ea typeface="+mj-ea"/>
            </a:endParaRPr>
          </a:p>
          <a:p>
            <a:pPr marL="285750" indent="-285750">
              <a:lnSpc>
                <a:spcPct val="150000"/>
              </a:lnSpc>
              <a:buFont typeface="Wingdings" panose="05000000000000000000" pitchFamily="2" charset="2"/>
              <a:buChar char="l"/>
            </a:pPr>
            <a:endParaRPr lang="en-US" altLang="zh-CN" sz="1600" b="1" u="sng" dirty="0">
              <a:solidFill>
                <a:srgbClr val="C00000"/>
              </a:solidFill>
              <a:latin typeface="+mj-ea"/>
              <a:ea typeface="+mj-ea"/>
            </a:endParaRPr>
          </a:p>
        </p:txBody>
      </p:sp>
      <p:sp>
        <p:nvSpPr>
          <p:cNvPr id="7" name="矩形 6"/>
          <p:cNvSpPr/>
          <p:nvPr/>
        </p:nvSpPr>
        <p:spPr>
          <a:xfrm>
            <a:off x="1453798" y="3090455"/>
            <a:ext cx="9058276" cy="2030095"/>
          </a:xfrm>
          <a:prstGeom prst="rect">
            <a:avLst/>
          </a:prstGeom>
        </p:spPr>
        <p:txBody>
          <a:bodyPr wrap="square">
            <a:spAutoFit/>
          </a:bodyPr>
          <a:lstStyle/>
          <a:p>
            <a:pPr>
              <a:lnSpc>
                <a:spcPct val="150000"/>
              </a:lnSpc>
            </a:pPr>
            <a:r>
              <a:rPr lang="zh-CN" altLang="en-US" sz="2000" b="1" dirty="0">
                <a:latin typeface="Calibri" panose="020F0502020204030204" pitchFamily="34" charset="0"/>
                <a:ea typeface="+mj-ea"/>
              </a:rPr>
              <a:t>注意：</a:t>
            </a:r>
            <a:endParaRPr lang="zh-CN" altLang="en-US" sz="1600" dirty="0">
              <a:latin typeface="Calibri" panose="020F0502020204030204" pitchFamily="34" charset="0"/>
              <a:ea typeface="+mj-ea"/>
            </a:endParaRPr>
          </a:p>
          <a:p>
            <a:pPr>
              <a:lnSpc>
                <a:spcPct val="150000"/>
              </a:lnSpc>
            </a:pPr>
            <a:r>
              <a:rPr lang="zh-CN" altLang="en-US" sz="1600" dirty="0">
                <a:latin typeface="Calibri" panose="020F0502020204030204" pitchFamily="34" charset="0"/>
                <a:ea typeface="+mj-ea"/>
              </a:rPr>
              <a:t>①</a:t>
            </a:r>
            <a:r>
              <a:rPr lang="zh-CN" altLang="en-US" sz="1600" dirty="0">
                <a:latin typeface="+mj-ea"/>
                <a:ea typeface="+mj-ea"/>
              </a:rPr>
              <a:t>注意洛匹那韦</a:t>
            </a:r>
            <a:r>
              <a:rPr lang="en-US" altLang="zh-CN" sz="1600" dirty="0">
                <a:latin typeface="+mj-ea"/>
                <a:ea typeface="+mj-ea"/>
              </a:rPr>
              <a:t>/</a:t>
            </a:r>
            <a:r>
              <a:rPr lang="zh-CN" altLang="en-US" sz="1600" dirty="0">
                <a:latin typeface="+mj-ea"/>
                <a:ea typeface="+mj-ea"/>
              </a:rPr>
              <a:t>利托那韦相关腹泻、恶心、呕吐、肝 功能损害等不良反应；</a:t>
            </a:r>
            <a:endParaRPr lang="zh-CN" altLang="en-US" sz="1600" dirty="0">
              <a:latin typeface="+mj-ea"/>
              <a:ea typeface="+mj-ea"/>
            </a:endParaRPr>
          </a:p>
          <a:p>
            <a:pPr>
              <a:lnSpc>
                <a:spcPct val="150000"/>
              </a:lnSpc>
            </a:pPr>
            <a:r>
              <a:rPr lang="zh-CN" altLang="en-US" sz="1600" dirty="0">
                <a:latin typeface="Calibri" panose="020F0502020204030204" pitchFamily="34" charset="0"/>
                <a:ea typeface="+mj-ea"/>
              </a:rPr>
              <a:t>②</a:t>
            </a:r>
            <a:r>
              <a:rPr lang="zh-CN" altLang="en-US" sz="1600" dirty="0">
                <a:latin typeface="Calibri" panose="020F0502020204030204" pitchFamily="34" charset="0"/>
                <a:ea typeface="+mj-ea"/>
                <a:sym typeface="+mn-ea"/>
              </a:rPr>
              <a:t>有基础心脏病不宜使用磷酸氯喹；</a:t>
            </a:r>
            <a:endParaRPr lang="zh-CN" altLang="en-US" sz="1600" dirty="0">
              <a:latin typeface="Calibri" panose="020F0502020204030204" pitchFamily="34" charset="0"/>
              <a:ea typeface="+mj-ea"/>
              <a:sym typeface="+mn-ea"/>
            </a:endParaRPr>
          </a:p>
          <a:p>
            <a:pPr>
              <a:lnSpc>
                <a:spcPct val="150000"/>
              </a:lnSpc>
            </a:pPr>
            <a:r>
              <a:rPr lang="zh-CN" altLang="en-US" sz="1600" dirty="0">
                <a:latin typeface="Calibri" panose="020F0502020204030204" pitchFamily="34" charset="0"/>
                <a:ea typeface="+mj-ea"/>
                <a:sym typeface="+mn-ea"/>
              </a:rPr>
              <a:t>③</a:t>
            </a:r>
            <a:r>
              <a:rPr lang="zh-CN" altLang="en-US" sz="1600" dirty="0">
                <a:latin typeface="+mj-ea"/>
                <a:ea typeface="+mj-ea"/>
              </a:rPr>
              <a:t>同时要注意和其他药物的相互作用；</a:t>
            </a:r>
            <a:endParaRPr lang="zh-CN" altLang="en-US" sz="1600" dirty="0">
              <a:latin typeface="+mj-ea"/>
              <a:ea typeface="+mj-ea"/>
            </a:endParaRPr>
          </a:p>
          <a:p>
            <a:pPr>
              <a:lnSpc>
                <a:spcPct val="150000"/>
              </a:lnSpc>
            </a:pPr>
            <a:r>
              <a:rPr lang="zh-CN" altLang="en-US" sz="1600" dirty="0">
                <a:latin typeface="微软雅黑" panose="020B0503020204020204" pitchFamily="34" charset="-122"/>
                <a:ea typeface="微软雅黑" panose="020B0503020204020204" pitchFamily="34" charset="-122"/>
              </a:rPr>
              <a:t>④</a:t>
            </a:r>
            <a:r>
              <a:rPr lang="zh-CN" altLang="en-US" sz="1600" dirty="0">
                <a:latin typeface="Calibri" panose="020F0502020204030204" pitchFamily="34" charset="0"/>
                <a:ea typeface="+mj-ea"/>
                <a:sym typeface="+mn-ea"/>
              </a:rPr>
              <a:t>不建议同时应用3种及以上抗病毒药物，出现不可耐受的毒副作用时应停止使用相关药物。</a:t>
            </a:r>
            <a:endParaRPr lang="zh-CN" altLang="en-US" sz="1600" dirty="0">
              <a:latin typeface="Calibri" panose="020F0502020204030204" pitchFamily="34" charset="0"/>
              <a:ea typeface="+mj-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8"/>
          <p:cNvSpPr>
            <a:spLocks noGrp="1"/>
          </p:cNvSpPr>
          <p:nvPr>
            <p:ph type="ctrTitle"/>
          </p:nvPr>
        </p:nvSpPr>
        <p:spPr>
          <a:xfrm>
            <a:off x="3854450" y="69850"/>
            <a:ext cx="3294380" cy="723265"/>
          </a:xfrm>
        </p:spPr>
        <p:txBody>
          <a:bodyPr/>
          <a:p>
            <a:pPr algn="l">
              <a:buClrTx/>
              <a:buSzTx/>
              <a:buFontTx/>
            </a:pPr>
            <a:r>
              <a:rPr lang="zh-CN" altLang="en-US" sz="2800" dirty="0" smtClean="0">
                <a:solidFill>
                  <a:srgbClr val="005CAB"/>
                </a:solidFill>
              </a:rPr>
              <a:t>抗病毒药物</a:t>
            </a:r>
            <a:endParaRPr lang="zh-CN" altLang="en-US" sz="2800" dirty="0" smtClean="0">
              <a:solidFill>
                <a:srgbClr val="005CAB"/>
              </a:solidFill>
            </a:endParaRPr>
          </a:p>
        </p:txBody>
      </p:sp>
      <p:pic>
        <p:nvPicPr>
          <p:cNvPr id="11" name="图片 10" descr="阿比多尔"/>
          <p:cNvPicPr>
            <a:picLocks noChangeAspect="1"/>
          </p:cNvPicPr>
          <p:nvPr/>
        </p:nvPicPr>
        <p:blipFill>
          <a:blip r:embed="rId1"/>
          <a:srcRect l="15895" r="16358"/>
          <a:stretch>
            <a:fillRect/>
          </a:stretch>
        </p:blipFill>
        <p:spPr>
          <a:xfrm>
            <a:off x="291465" y="1246505"/>
            <a:ext cx="2600960" cy="2753995"/>
          </a:xfrm>
          <a:prstGeom prst="rect">
            <a:avLst/>
          </a:prstGeom>
        </p:spPr>
      </p:pic>
      <p:sp>
        <p:nvSpPr>
          <p:cNvPr id="12" name="文本框 11"/>
          <p:cNvSpPr txBox="1"/>
          <p:nvPr/>
        </p:nvSpPr>
        <p:spPr>
          <a:xfrm>
            <a:off x="431800" y="4511675"/>
            <a:ext cx="2138680" cy="645160"/>
          </a:xfrm>
          <a:prstGeom prst="rect">
            <a:avLst/>
          </a:prstGeom>
          <a:noFill/>
        </p:spPr>
        <p:txBody>
          <a:bodyPr wrap="none" rtlCol="0">
            <a:spAutoFit/>
          </a:bodyPr>
          <a:p>
            <a:r>
              <a:rPr lang="zh-CN" altLang="en-US"/>
              <a:t>一天三次、一次</a:t>
            </a:r>
            <a:r>
              <a:rPr lang="en-US" altLang="zh-CN"/>
              <a:t>2</a:t>
            </a:r>
            <a:r>
              <a:rPr lang="zh-CN" altLang="en-US"/>
              <a:t>粒</a:t>
            </a:r>
            <a:endParaRPr lang="zh-CN" altLang="en-US"/>
          </a:p>
          <a:p>
            <a:r>
              <a:rPr lang="zh-CN" altLang="en-US"/>
              <a:t>（不超过</a:t>
            </a:r>
            <a:r>
              <a:rPr lang="en-US" altLang="zh-CN"/>
              <a:t>10</a:t>
            </a:r>
            <a:r>
              <a:rPr lang="zh-CN" altLang="en-US"/>
              <a:t>天</a:t>
            </a:r>
            <a:r>
              <a:rPr lang="zh-CN" altLang="en-US"/>
              <a:t>）</a:t>
            </a:r>
            <a:endParaRPr lang="zh-CN" altLang="en-US"/>
          </a:p>
        </p:txBody>
      </p:sp>
      <p:pic>
        <p:nvPicPr>
          <p:cNvPr id="13" name="图片 12" descr="克力芝"/>
          <p:cNvPicPr>
            <a:picLocks noChangeAspect="1"/>
          </p:cNvPicPr>
          <p:nvPr/>
        </p:nvPicPr>
        <p:blipFill>
          <a:blip r:embed="rId2"/>
          <a:stretch>
            <a:fillRect/>
          </a:stretch>
        </p:blipFill>
        <p:spPr>
          <a:xfrm>
            <a:off x="3326130" y="949325"/>
            <a:ext cx="3556000" cy="3562350"/>
          </a:xfrm>
          <a:prstGeom prst="rect">
            <a:avLst/>
          </a:prstGeom>
        </p:spPr>
      </p:pic>
      <p:sp>
        <p:nvSpPr>
          <p:cNvPr id="14" name="文本框 13"/>
          <p:cNvSpPr txBox="1"/>
          <p:nvPr/>
        </p:nvSpPr>
        <p:spPr>
          <a:xfrm>
            <a:off x="4034790" y="4511675"/>
            <a:ext cx="2138680" cy="645160"/>
          </a:xfrm>
          <a:prstGeom prst="rect">
            <a:avLst/>
          </a:prstGeom>
          <a:noFill/>
        </p:spPr>
        <p:txBody>
          <a:bodyPr wrap="none" rtlCol="0">
            <a:spAutoFit/>
          </a:bodyPr>
          <a:p>
            <a:pPr algn="l"/>
            <a:r>
              <a:rPr lang="zh-CN" altLang="en-US"/>
              <a:t>一天二</a:t>
            </a:r>
            <a:r>
              <a:rPr lang="zh-CN" altLang="en-US"/>
              <a:t>次、一次</a:t>
            </a:r>
            <a:r>
              <a:rPr lang="en-US" altLang="zh-CN"/>
              <a:t>2</a:t>
            </a:r>
            <a:r>
              <a:rPr lang="zh-CN" altLang="en-US"/>
              <a:t>粒</a:t>
            </a:r>
            <a:endParaRPr lang="zh-CN" altLang="en-US"/>
          </a:p>
          <a:p>
            <a:pPr algn="l"/>
            <a:r>
              <a:rPr lang="zh-CN" altLang="en-US">
                <a:sym typeface="+mn-ea"/>
              </a:rPr>
              <a:t>（不超过</a:t>
            </a:r>
            <a:r>
              <a:rPr lang="en-US" altLang="zh-CN">
                <a:sym typeface="+mn-ea"/>
              </a:rPr>
              <a:t>10</a:t>
            </a:r>
            <a:r>
              <a:rPr lang="zh-CN" altLang="en-US">
                <a:sym typeface="+mn-ea"/>
              </a:rPr>
              <a:t>天）</a:t>
            </a:r>
            <a:endParaRPr lang="zh-CN" altLang="en-US"/>
          </a:p>
        </p:txBody>
      </p:sp>
      <p:pic>
        <p:nvPicPr>
          <p:cNvPr id="15" name="图片 14" descr="氯喹"/>
          <p:cNvPicPr>
            <a:picLocks noChangeAspect="1"/>
          </p:cNvPicPr>
          <p:nvPr/>
        </p:nvPicPr>
        <p:blipFill>
          <a:blip r:embed="rId3"/>
          <a:stretch>
            <a:fillRect/>
          </a:stretch>
        </p:blipFill>
        <p:spPr>
          <a:xfrm>
            <a:off x="6882130" y="1372870"/>
            <a:ext cx="3803015" cy="2852420"/>
          </a:xfrm>
          <a:prstGeom prst="rect">
            <a:avLst/>
          </a:prstGeom>
        </p:spPr>
      </p:pic>
      <p:sp>
        <p:nvSpPr>
          <p:cNvPr id="16" name="文本框 15"/>
          <p:cNvSpPr txBox="1"/>
          <p:nvPr/>
        </p:nvSpPr>
        <p:spPr>
          <a:xfrm>
            <a:off x="7833360" y="4511675"/>
            <a:ext cx="2138680" cy="645160"/>
          </a:xfrm>
          <a:prstGeom prst="rect">
            <a:avLst/>
          </a:prstGeom>
          <a:noFill/>
        </p:spPr>
        <p:txBody>
          <a:bodyPr wrap="none" rtlCol="0">
            <a:spAutoFit/>
          </a:bodyPr>
          <a:p>
            <a:pPr algn="l"/>
            <a:r>
              <a:rPr lang="zh-CN" altLang="en-US"/>
              <a:t>一天二</a:t>
            </a:r>
            <a:r>
              <a:rPr lang="zh-CN" altLang="en-US"/>
              <a:t>次、一次</a:t>
            </a:r>
            <a:r>
              <a:rPr lang="en-US" altLang="zh-CN"/>
              <a:t>2</a:t>
            </a:r>
            <a:r>
              <a:rPr lang="zh-CN" altLang="en-US"/>
              <a:t>粒</a:t>
            </a:r>
            <a:endParaRPr lang="zh-CN" altLang="en-US"/>
          </a:p>
          <a:p>
            <a:pPr algn="l"/>
            <a:r>
              <a:rPr lang="zh-CN" altLang="en-US">
                <a:sym typeface="+mn-ea"/>
              </a:rPr>
              <a:t>（不超过</a:t>
            </a:r>
            <a:r>
              <a:rPr lang="en-US" altLang="zh-CN">
                <a:sym typeface="+mn-ea"/>
              </a:rPr>
              <a:t>7</a:t>
            </a:r>
            <a:r>
              <a:rPr lang="zh-CN" altLang="en-US">
                <a:sym typeface="+mn-ea"/>
              </a:rPr>
              <a:t>天）</a:t>
            </a:r>
            <a:endParaRPr lang="zh-CN" altLang="en-US"/>
          </a:p>
        </p:txBody>
      </p:sp>
      <p:sp>
        <p:nvSpPr>
          <p:cNvPr id="17" name="矩形 16"/>
          <p:cNvSpPr/>
          <p:nvPr/>
        </p:nvSpPr>
        <p:spPr>
          <a:xfrm>
            <a:off x="1010920" y="5156835"/>
            <a:ext cx="8620125" cy="829945"/>
          </a:xfrm>
          <a:prstGeom prst="rect">
            <a:avLst/>
          </a:prstGeom>
        </p:spPr>
        <p:txBody>
          <a:bodyPr wrap="square">
            <a:spAutoFit/>
          </a:bodyPr>
          <a:p>
            <a:pPr>
              <a:lnSpc>
                <a:spcPct val="150000"/>
              </a:lnSpc>
            </a:pPr>
            <a:r>
              <a:rPr lang="en-US" altLang="zh-CN" sz="1600" b="1" dirty="0">
                <a:solidFill>
                  <a:srgbClr val="FF0000"/>
                </a:solidFill>
                <a:latin typeface="+mj-ea"/>
                <a:ea typeface="+mj-ea"/>
              </a:rPr>
              <a:t>1. </a:t>
            </a:r>
            <a:r>
              <a:rPr lang="zh-CN" altLang="en-US" sz="1600" b="1" dirty="0">
                <a:solidFill>
                  <a:srgbClr val="FF0000"/>
                </a:solidFill>
                <a:latin typeface="+mj-ea"/>
                <a:ea typeface="+mj-ea"/>
              </a:rPr>
              <a:t>在临床应用中进一步 评价目前所试用药物的疗效。</a:t>
            </a:r>
            <a:endParaRPr lang="en-US" altLang="zh-CN" sz="1600" b="1" dirty="0">
              <a:solidFill>
                <a:srgbClr val="FF0000"/>
              </a:solidFill>
              <a:latin typeface="+mj-ea"/>
              <a:ea typeface="+mj-ea"/>
            </a:endParaRPr>
          </a:p>
          <a:p>
            <a:pPr>
              <a:lnSpc>
                <a:spcPct val="150000"/>
              </a:lnSpc>
            </a:pPr>
            <a:r>
              <a:rPr lang="en-US" altLang="zh-CN" sz="1600" b="1" dirty="0">
                <a:solidFill>
                  <a:srgbClr val="FF0000"/>
                </a:solidFill>
                <a:latin typeface="+mj-ea"/>
                <a:ea typeface="+mj-ea"/>
              </a:rPr>
              <a:t>2. </a:t>
            </a:r>
            <a:r>
              <a:rPr lang="zh-CN" altLang="en-US" sz="1600" b="1" dirty="0">
                <a:solidFill>
                  <a:srgbClr val="FF0000"/>
                </a:solidFill>
                <a:latin typeface="+mj-ea"/>
                <a:ea typeface="+mj-ea"/>
              </a:rPr>
              <a:t>不建议同时应用</a:t>
            </a:r>
            <a:r>
              <a:rPr lang="en-US" altLang="zh-CN" sz="1600" b="1" dirty="0">
                <a:solidFill>
                  <a:srgbClr val="FF0000"/>
                </a:solidFill>
                <a:latin typeface="+mj-ea"/>
                <a:ea typeface="+mj-ea"/>
              </a:rPr>
              <a:t>3</a:t>
            </a:r>
            <a:r>
              <a:rPr lang="zh-CN" altLang="en-US" sz="1600" b="1" dirty="0">
                <a:solidFill>
                  <a:srgbClr val="FF0000"/>
                </a:solidFill>
                <a:latin typeface="+mj-ea"/>
                <a:ea typeface="+mj-ea"/>
              </a:rPr>
              <a:t>种及以上抗病毒药物，出现不可 耐受的毒副作用时应停止使用相关药物。</a:t>
            </a:r>
            <a:endParaRPr lang="zh-CN" altLang="en-US" sz="1600" b="1" dirty="0">
              <a:solidFill>
                <a:srgbClr val="FF0000"/>
              </a:solidFill>
              <a:latin typeface="+mj-ea"/>
              <a:ea typeface="+mj-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2"/>
          </p:nvPr>
        </p:nvSpPr>
        <p:spPr>
          <a:xfrm>
            <a:off x="5525189" y="809319"/>
            <a:ext cx="3673129" cy="4918295"/>
          </a:xfrm>
        </p:spPr>
        <p:txBody>
          <a:bodyPr>
            <a:noAutofit/>
          </a:bodyPr>
          <a:lstStyle/>
          <a:p>
            <a:pPr>
              <a:lnSpc>
                <a:spcPct val="200000"/>
              </a:lnSpc>
              <a:buFont typeface="Wingdings" panose="05000000000000000000" pitchFamily="2" charset="2"/>
              <a:buChar char="l"/>
            </a:pPr>
            <a:r>
              <a:rPr lang="zh-CN" altLang="en-US" sz="1570" dirty="0" smtClean="0">
                <a:latin typeface="微软雅黑" panose="020B0503020204020204" pitchFamily="34" charset="-122"/>
                <a:ea typeface="微软雅黑" panose="020B0503020204020204" pitchFamily="34" charset="-122"/>
              </a:rPr>
              <a:t>连花清瘟胶囊　</a:t>
            </a:r>
            <a:endParaRPr lang="en-US" altLang="zh-CN" sz="1570" dirty="0" smtClean="0">
              <a:latin typeface="微软雅黑" panose="020B0503020204020204" pitchFamily="34" charset="-122"/>
              <a:ea typeface="微软雅黑" panose="020B0503020204020204" pitchFamily="34" charset="-122"/>
            </a:endParaRPr>
          </a:p>
          <a:p>
            <a:pPr>
              <a:lnSpc>
                <a:spcPct val="150000"/>
              </a:lnSpc>
            </a:pPr>
            <a:r>
              <a:rPr lang="zh-CN" altLang="en-US" sz="1570" dirty="0" smtClean="0">
                <a:latin typeface="微软雅黑" panose="020B0503020204020204" pitchFamily="34" charset="-122"/>
                <a:ea typeface="微软雅黑" panose="020B0503020204020204" pitchFamily="34" charset="-122"/>
              </a:rPr>
              <a:t>主要功效：</a:t>
            </a:r>
            <a:endParaRPr lang="en-US" altLang="zh-CN" sz="1570" dirty="0" smtClean="0">
              <a:latin typeface="微软雅黑" panose="020B0503020204020204" pitchFamily="34" charset="-122"/>
              <a:ea typeface="微软雅黑" panose="020B0503020204020204" pitchFamily="34" charset="-122"/>
            </a:endParaRPr>
          </a:p>
          <a:p>
            <a:pPr>
              <a:lnSpc>
                <a:spcPct val="150000"/>
              </a:lnSpc>
            </a:pPr>
            <a:r>
              <a:rPr lang="zh-CN" altLang="en-US" sz="1570" dirty="0" smtClean="0">
                <a:latin typeface="微软雅黑" panose="020B0503020204020204" pitchFamily="34" charset="-122"/>
                <a:ea typeface="微软雅黑" panose="020B0503020204020204" pitchFamily="34" charset="-122"/>
              </a:rPr>
              <a:t>适应症：清瘟解毒，宣肺泄热。用于治疗流行性感冒属热毒袭肺证。</a:t>
            </a:r>
            <a:endParaRPr lang="zh-CN" altLang="en-US" sz="1570" dirty="0" smtClean="0">
              <a:latin typeface="微软雅黑" panose="020B0503020204020204" pitchFamily="34" charset="-122"/>
              <a:ea typeface="微软雅黑" panose="020B0503020204020204" pitchFamily="34" charset="-122"/>
            </a:endParaRPr>
          </a:p>
          <a:p>
            <a:pPr>
              <a:lnSpc>
                <a:spcPct val="150000"/>
              </a:lnSpc>
            </a:pPr>
            <a:r>
              <a:rPr lang="zh-CN" altLang="en-US" sz="1570" dirty="0" smtClean="0">
                <a:latin typeface="微软雅黑" panose="020B0503020204020204" pitchFamily="34" charset="-122"/>
                <a:ea typeface="微软雅黑" panose="020B0503020204020204" pitchFamily="34" charset="-122"/>
              </a:rPr>
              <a:t>症见：发热或高热，恶寒，肌肉酸痛，鼻塞流涕，咳嗽，头痛，咽干咽痛，舌偏红，苔黄或黄腻等</a:t>
            </a:r>
            <a:br>
              <a:rPr lang="zh-CN" altLang="en-US" sz="1570" dirty="0" smtClean="0">
                <a:latin typeface="微软雅黑" panose="020B0503020204020204" pitchFamily="34" charset="-122"/>
                <a:ea typeface="微软雅黑" panose="020B0503020204020204" pitchFamily="34" charset="-122"/>
              </a:rPr>
            </a:br>
            <a:r>
              <a:rPr lang="zh-CN" altLang="en-US" sz="1570" dirty="0" smtClean="0">
                <a:latin typeface="微软雅黑" panose="020B0503020204020204" pitchFamily="34" charset="-122"/>
                <a:ea typeface="微软雅黑" panose="020B0503020204020204" pitchFamily="34" charset="-122"/>
              </a:rPr>
              <a:t>成分：</a:t>
            </a:r>
            <a:endParaRPr lang="en-US" altLang="zh-CN" sz="1570" dirty="0" smtClean="0">
              <a:latin typeface="微软雅黑" panose="020B0503020204020204" pitchFamily="34" charset="-122"/>
              <a:ea typeface="微软雅黑" panose="020B0503020204020204" pitchFamily="34" charset="-122"/>
            </a:endParaRPr>
          </a:p>
          <a:p>
            <a:pPr>
              <a:lnSpc>
                <a:spcPct val="150000"/>
              </a:lnSpc>
            </a:pPr>
            <a:r>
              <a:rPr lang="zh-CN" altLang="en-US" sz="1570" dirty="0" smtClean="0">
                <a:latin typeface="微软雅黑" panose="020B0503020204020204" pitchFamily="34" charset="-122"/>
                <a:ea typeface="微软雅黑" panose="020B0503020204020204" pitchFamily="34" charset="-122"/>
              </a:rPr>
              <a:t>连翘、金银花、炙麻黄、炒苦杏仁、石膏、板蓝根、绵马贯众、鱼腥草、广藿香、大黄、红景天、薄荷脑、甘草。辅料为：淀粉。</a:t>
            </a:r>
            <a:endParaRPr lang="zh-CN" altLang="en-US" sz="1570" dirty="0" smtClean="0">
              <a:latin typeface="微软雅黑" panose="020B0503020204020204" pitchFamily="34" charset="-122"/>
              <a:ea typeface="微软雅黑" panose="020B0503020204020204" pitchFamily="34" charset="-122"/>
            </a:endParaRPr>
          </a:p>
          <a:p>
            <a:pPr>
              <a:lnSpc>
                <a:spcPct val="150000"/>
              </a:lnSpc>
            </a:pPr>
            <a:br>
              <a:rPr lang="zh-CN" altLang="en-US" sz="1570" dirty="0" smtClean="0"/>
            </a:br>
            <a:endParaRPr lang="zh-CN" altLang="en-US" sz="1570" dirty="0">
              <a:latin typeface="微软雅黑" panose="020B0503020204020204" pitchFamily="34" charset="-122"/>
              <a:ea typeface="微软雅黑" panose="020B0503020204020204" pitchFamily="34" charset="-122"/>
            </a:endParaRPr>
          </a:p>
        </p:txBody>
      </p:sp>
      <p:sp>
        <p:nvSpPr>
          <p:cNvPr id="8" name="标题 7"/>
          <p:cNvSpPr>
            <a:spLocks noGrp="1"/>
          </p:cNvSpPr>
          <p:nvPr>
            <p:ph type="ctrTitle"/>
          </p:nvPr>
        </p:nvSpPr>
        <p:spPr>
          <a:xfrm>
            <a:off x="3526790" y="93345"/>
            <a:ext cx="4118610" cy="550545"/>
          </a:xfrm>
        </p:spPr>
        <p:txBody>
          <a:bodyPr/>
          <a:lstStyle/>
          <a:p>
            <a:r>
              <a:rPr lang="zh-CN" altLang="en-US" dirty="0" smtClean="0"/>
              <a:t>治疗新冠肺炎的中成</a:t>
            </a:r>
            <a:r>
              <a:rPr lang="zh-CN" altLang="en-US" dirty="0" smtClean="0"/>
              <a:t>药</a:t>
            </a:r>
            <a:endParaRPr lang="zh-CN" altLang="en-US" dirty="0"/>
          </a:p>
        </p:txBody>
      </p:sp>
      <p:pic>
        <p:nvPicPr>
          <p:cNvPr id="31746" name="Picture 2" descr="https://c1.yaofangwang.net/18/3942/4924e38bf6c4e9be0c1edc1bf5c82105.jpg_syp.jpg"/>
          <p:cNvPicPr>
            <a:picLocks noChangeAspect="1" noChangeArrowheads="1"/>
          </p:cNvPicPr>
          <p:nvPr/>
        </p:nvPicPr>
        <p:blipFill>
          <a:blip r:embed="rId1"/>
          <a:srcRect/>
          <a:stretch>
            <a:fillRect/>
          </a:stretch>
        </p:blipFill>
        <p:spPr bwMode="auto">
          <a:xfrm>
            <a:off x="1416262" y="933832"/>
            <a:ext cx="4097860" cy="409786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2"/>
          </p:nvPr>
        </p:nvSpPr>
        <p:spPr>
          <a:xfrm>
            <a:off x="5665336" y="1092001"/>
            <a:ext cx="3673129" cy="4295726"/>
          </a:xfrm>
        </p:spPr>
        <p:txBody>
          <a:bodyPr>
            <a:noAutofit/>
          </a:bodyPr>
          <a:lstStyle/>
          <a:p>
            <a:pPr marL="0" indent="0">
              <a:lnSpc>
                <a:spcPct val="200000"/>
              </a:lnSpc>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金叶败毒颗粒</a:t>
            </a:r>
            <a:endParaRPr lang="en-US" altLang="zh-CN" sz="2400"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主要功效：</a:t>
            </a:r>
            <a:endParaRPr lang="en-US" altLang="zh-CN" sz="1600"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清热解毒。用于风温肺热病热在肺卫证，症见发热，咽痛或乳蛾红肿，流涕，咳嗽，咯痰，头痛，口渴等。</a:t>
            </a:r>
            <a:br>
              <a:rPr lang="zh-CN" altLang="en-US" sz="1600" dirty="0" smtClean="0">
                <a:latin typeface="微软雅黑" panose="020B0503020204020204" pitchFamily="34" charset="-122"/>
                <a:ea typeface="微软雅黑" panose="020B0503020204020204" pitchFamily="34" charset="-122"/>
              </a:rPr>
            </a:br>
            <a:r>
              <a:rPr lang="zh-CN" altLang="en-US" sz="1600" dirty="0" smtClean="0">
                <a:latin typeface="微软雅黑" panose="020B0503020204020204" pitchFamily="34" charset="-122"/>
                <a:ea typeface="微软雅黑" panose="020B0503020204020204" pitchFamily="34" charset="-122"/>
              </a:rPr>
              <a:t>成分：</a:t>
            </a:r>
            <a:endParaRPr lang="en-US" altLang="zh-CN" sz="1600"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金银花，大青叶，蒲公英， 鱼腥草。</a:t>
            </a:r>
            <a:br>
              <a:rPr lang="zh-CN" altLang="en-US" sz="1570" dirty="0" smtClean="0">
                <a:latin typeface="微软雅黑" panose="020B0503020204020204" pitchFamily="34" charset="-122"/>
                <a:ea typeface="微软雅黑" panose="020B0503020204020204" pitchFamily="34" charset="-122"/>
              </a:rPr>
            </a:br>
            <a:endParaRPr lang="zh-CN" altLang="en-US" sz="1570" dirty="0">
              <a:latin typeface="微软雅黑" panose="020B0503020204020204" pitchFamily="34" charset="-122"/>
              <a:ea typeface="微软雅黑" panose="020B0503020204020204" pitchFamily="34" charset="-122"/>
            </a:endParaRPr>
          </a:p>
        </p:txBody>
      </p:sp>
      <p:sp>
        <p:nvSpPr>
          <p:cNvPr id="8" name="标题 7"/>
          <p:cNvSpPr>
            <a:spLocks noGrp="1"/>
          </p:cNvSpPr>
          <p:nvPr>
            <p:ph type="ctrTitle"/>
          </p:nvPr>
        </p:nvSpPr>
        <p:spPr>
          <a:xfrm>
            <a:off x="3418840" y="239395"/>
            <a:ext cx="4084955" cy="550545"/>
          </a:xfrm>
        </p:spPr>
        <p:txBody>
          <a:bodyPr/>
          <a:lstStyle/>
          <a:p>
            <a:r>
              <a:rPr lang="zh-CN" altLang="en-US" dirty="0" smtClean="0"/>
              <a:t>治疗新冠肺炎的中成</a:t>
            </a:r>
            <a:r>
              <a:rPr lang="zh-CN" altLang="en-US" dirty="0" smtClean="0"/>
              <a:t>药</a:t>
            </a:r>
            <a:endParaRPr lang="zh-CN" altLang="en-US" dirty="0"/>
          </a:p>
        </p:txBody>
      </p:sp>
      <p:pic>
        <p:nvPicPr>
          <p:cNvPr id="5123" name="图片 7" descr="Screenshot_20200317_212209"/>
          <p:cNvPicPr>
            <a:picLocks noChangeAspect="1"/>
          </p:cNvPicPr>
          <p:nvPr/>
        </p:nvPicPr>
        <p:blipFill>
          <a:blip r:embed="rId1"/>
          <a:stretch>
            <a:fillRect/>
          </a:stretch>
        </p:blipFill>
        <p:spPr>
          <a:xfrm>
            <a:off x="451168" y="1534160"/>
            <a:ext cx="4678362" cy="3170238"/>
          </a:xfrm>
          <a:prstGeom prst="rect">
            <a:avLst/>
          </a:prstGeom>
          <a:noFill/>
          <a:ln w="9525">
            <a:noFill/>
          </a:ln>
        </p:spPr>
      </p:pic>
      <p:sp>
        <p:nvSpPr>
          <p:cNvPr id="5122" name="文本框 5"/>
          <p:cNvSpPr txBox="1"/>
          <p:nvPr/>
        </p:nvSpPr>
        <p:spPr>
          <a:xfrm>
            <a:off x="1284605" y="4802505"/>
            <a:ext cx="2782570" cy="645160"/>
          </a:xfrm>
          <a:prstGeom prst="rect">
            <a:avLst/>
          </a:prstGeom>
          <a:noFill/>
          <a:ln w="9525">
            <a:noFill/>
          </a:ln>
        </p:spPr>
        <p:txBody>
          <a:bodyPr wrap="square" anchor="t">
            <a:spAutoFit/>
          </a:bodyPr>
          <a:p>
            <a:r>
              <a:rPr lang="en-US" altLang="zh-CN" sz="3600">
                <a:latin typeface="Arial" panose="020B0604020202020204" pitchFamily="34" charset="0"/>
                <a:ea typeface="宋体" panose="02010600030101010101" pitchFamily="2" charset="-122"/>
              </a:rPr>
              <a:t>“</a:t>
            </a:r>
            <a:r>
              <a:rPr lang="zh-CN" altLang="en-US" sz="3600">
                <a:latin typeface="Arial" panose="020B0604020202020204" pitchFamily="34" charset="0"/>
                <a:ea typeface="宋体" panose="02010600030101010101" pitchFamily="2" charset="-122"/>
              </a:rPr>
              <a:t>同济咖啡</a:t>
            </a:r>
            <a:r>
              <a:rPr lang="en-US" altLang="zh-CN" sz="3600">
                <a:latin typeface="Arial" panose="020B0604020202020204" pitchFamily="34" charset="0"/>
                <a:ea typeface="宋体" panose="02010600030101010101" pitchFamily="2" charset="-122"/>
              </a:rPr>
              <a:t>”</a:t>
            </a:r>
            <a:endParaRPr lang="en-US" altLang="zh-CN" sz="3600">
              <a:latin typeface="Arial" panose="020B0604020202020204" pitchFamily="34" charset="0"/>
              <a:ea typeface="宋体" panose="02010600030101010101" pitchFamily="2"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文本框 4"/>
          <p:cNvSpPr txBox="1"/>
          <p:nvPr/>
        </p:nvSpPr>
        <p:spPr>
          <a:xfrm>
            <a:off x="1261745" y="2208530"/>
            <a:ext cx="979805" cy="520065"/>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乏力</a:t>
            </a:r>
            <a:endParaRPr lang="zh-CN" altLang="en-US" sz="2790">
              <a:latin typeface="Arial" panose="020B0604020202020204" pitchFamily="34" charset="0"/>
              <a:ea typeface="宋体" panose="02010600030101010101" pitchFamily="2" charset="-122"/>
            </a:endParaRPr>
          </a:p>
        </p:txBody>
      </p:sp>
      <p:sp>
        <p:nvSpPr>
          <p:cNvPr id="6" name="左大括号 5"/>
          <p:cNvSpPr/>
          <p:nvPr/>
        </p:nvSpPr>
        <p:spPr>
          <a:xfrm>
            <a:off x="2322528" y="1945925"/>
            <a:ext cx="554775" cy="102239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z="1570" strike="noStrike" noProof="1"/>
          </a:p>
        </p:txBody>
      </p:sp>
      <p:sp>
        <p:nvSpPr>
          <p:cNvPr id="6149" name="文本框 6"/>
          <p:cNvSpPr txBox="1"/>
          <p:nvPr/>
        </p:nvSpPr>
        <p:spPr>
          <a:xfrm>
            <a:off x="2994941" y="2728828"/>
            <a:ext cx="6347392" cy="520065"/>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伴发热</a:t>
            </a:r>
            <a:r>
              <a:rPr lang="zh-CN" altLang="en-US" sz="2790">
                <a:latin typeface="Arial" panose="020B0604020202020204" pitchFamily="34" charset="0"/>
                <a:ea typeface="宋体" panose="02010600030101010101" pitchFamily="2" charset="-122"/>
              </a:rPr>
              <a:t>：</a:t>
            </a:r>
            <a:r>
              <a:rPr lang="zh-CN" altLang="en-US" sz="2440">
                <a:latin typeface="Arial" panose="020B0604020202020204" pitchFamily="34" charset="0"/>
                <a:ea typeface="宋体" panose="02010600030101010101" pitchFamily="2" charset="-122"/>
              </a:rPr>
              <a:t>金花清感颗粒，疏风解毒胶囊</a:t>
            </a:r>
            <a:endParaRPr lang="zh-CN" altLang="en-US" sz="2440">
              <a:latin typeface="Arial" panose="020B0604020202020204" pitchFamily="34" charset="0"/>
              <a:ea typeface="宋体" panose="02010600030101010101" pitchFamily="2" charset="-122"/>
            </a:endParaRPr>
          </a:p>
        </p:txBody>
      </p:sp>
      <p:sp>
        <p:nvSpPr>
          <p:cNvPr id="6150" name="文本框 7"/>
          <p:cNvSpPr txBox="1"/>
          <p:nvPr/>
        </p:nvSpPr>
        <p:spPr>
          <a:xfrm>
            <a:off x="2994941" y="1724892"/>
            <a:ext cx="2044779" cy="520065"/>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伴肠胃不适</a:t>
            </a:r>
            <a:r>
              <a:rPr lang="zh-CN" altLang="en-US" sz="2790">
                <a:latin typeface="Arial" panose="020B0604020202020204" pitchFamily="34" charset="0"/>
                <a:ea typeface="宋体" panose="02010600030101010101" pitchFamily="2" charset="-122"/>
              </a:rPr>
              <a:t>：</a:t>
            </a:r>
            <a:endParaRPr lang="zh-CN" altLang="en-US" sz="2790">
              <a:latin typeface="Arial" panose="020B0604020202020204" pitchFamily="34" charset="0"/>
              <a:ea typeface="宋体" panose="02010600030101010101" pitchFamily="2" charset="-122"/>
            </a:endParaRPr>
          </a:p>
        </p:txBody>
      </p:sp>
      <p:pic>
        <p:nvPicPr>
          <p:cNvPr id="6151" name="图片 8" descr="Screenshot_20200318_100619"/>
          <p:cNvPicPr>
            <a:picLocks noChangeAspect="1"/>
          </p:cNvPicPr>
          <p:nvPr/>
        </p:nvPicPr>
        <p:blipFill>
          <a:blip r:embed="rId1"/>
          <a:stretch>
            <a:fillRect/>
          </a:stretch>
        </p:blipFill>
        <p:spPr>
          <a:xfrm>
            <a:off x="1201420" y="3677920"/>
            <a:ext cx="2466975" cy="1611630"/>
          </a:xfrm>
          <a:prstGeom prst="rect">
            <a:avLst/>
          </a:prstGeom>
          <a:noFill/>
          <a:ln w="9525">
            <a:noFill/>
          </a:ln>
        </p:spPr>
      </p:pic>
      <p:sp>
        <p:nvSpPr>
          <p:cNvPr id="6152" name="文本框 9"/>
          <p:cNvSpPr txBox="1"/>
          <p:nvPr/>
        </p:nvSpPr>
        <p:spPr>
          <a:xfrm>
            <a:off x="5039085" y="1778575"/>
            <a:ext cx="4061888" cy="466090"/>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藿香正气（胶囊、水、丸）</a:t>
            </a:r>
            <a:endParaRPr lang="zh-CN" altLang="en-US" sz="2440">
              <a:latin typeface="Arial" panose="020B0604020202020204" pitchFamily="34" charset="0"/>
              <a:ea typeface="宋体" panose="02010600030101010101" pitchFamily="2" charset="-122"/>
            </a:endParaRPr>
          </a:p>
        </p:txBody>
      </p:sp>
      <p:pic>
        <p:nvPicPr>
          <p:cNvPr id="6154" name="图片 11" descr="Screenshot_20200318_103432"/>
          <p:cNvPicPr>
            <a:picLocks noChangeAspect="1"/>
          </p:cNvPicPr>
          <p:nvPr/>
        </p:nvPicPr>
        <p:blipFill>
          <a:blip r:embed="rId2"/>
          <a:stretch>
            <a:fillRect/>
          </a:stretch>
        </p:blipFill>
        <p:spPr>
          <a:xfrm>
            <a:off x="6562090" y="3677920"/>
            <a:ext cx="2399665" cy="1611630"/>
          </a:xfrm>
          <a:prstGeom prst="rect">
            <a:avLst/>
          </a:prstGeom>
          <a:noFill/>
          <a:ln w="9525">
            <a:noFill/>
          </a:ln>
        </p:spPr>
      </p:pic>
      <p:pic>
        <p:nvPicPr>
          <p:cNvPr id="6155" name="图片 12" descr="Screenshot_20200318_103441"/>
          <p:cNvPicPr>
            <a:picLocks noChangeAspect="1"/>
          </p:cNvPicPr>
          <p:nvPr/>
        </p:nvPicPr>
        <p:blipFill>
          <a:blip r:embed="rId3"/>
          <a:stretch>
            <a:fillRect/>
          </a:stretch>
        </p:blipFill>
        <p:spPr>
          <a:xfrm>
            <a:off x="3851275" y="3677920"/>
            <a:ext cx="2503805" cy="1611630"/>
          </a:xfrm>
          <a:prstGeom prst="rect">
            <a:avLst/>
          </a:prstGeom>
          <a:noFill/>
          <a:ln w="9525">
            <a:noFill/>
          </a:ln>
        </p:spPr>
      </p:pic>
      <p:cxnSp>
        <p:nvCxnSpPr>
          <p:cNvPr id="15" name="直接连接符 14"/>
          <p:cNvCxnSpPr/>
          <p:nvPr/>
        </p:nvCxnSpPr>
        <p:spPr>
          <a:xfrm>
            <a:off x="93658" y="788582"/>
            <a:ext cx="10578064" cy="4151"/>
          </a:xfrm>
          <a:prstGeom prst="line">
            <a:avLst/>
          </a:prstGeom>
          <a:ln w="66675">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标题 7"/>
          <p:cNvSpPr>
            <a:spLocks noGrp="1"/>
          </p:cNvSpPr>
          <p:nvPr/>
        </p:nvSpPr>
        <p:spPr>
          <a:xfrm>
            <a:off x="3418840" y="239395"/>
            <a:ext cx="4084955" cy="550545"/>
          </a:xfrm>
        </p:spPr>
        <p:txBody>
          <a:bodyPr anchor="ctr" anchorCtr="0">
            <a:noAutofit/>
          </a:bodyPr>
          <a:lstStyle>
            <a:lvl1pPr algn="l" defTabSz="685800" rtl="0" eaLnBrk="1" latinLnBrk="0" hangingPunct="1">
              <a:lnSpc>
                <a:spcPct val="100000"/>
              </a:lnSpc>
              <a:spcBef>
                <a:spcPct val="0"/>
              </a:spcBef>
              <a:buNone/>
              <a:defRPr sz="2800" b="1" kern="1200">
                <a:solidFill>
                  <a:srgbClr val="005CAB"/>
                </a:solidFill>
                <a:latin typeface="+mj-lt"/>
                <a:ea typeface="+mj-ea"/>
                <a:cs typeface="+mj-cs"/>
              </a:defRPr>
            </a:lvl1pPr>
          </a:lstStyle>
          <a:p>
            <a:r>
              <a:rPr lang="zh-CN" altLang="en-US" dirty="0" smtClean="0"/>
              <a:t>治疗新冠肺炎的中成</a:t>
            </a:r>
            <a:r>
              <a:rPr lang="zh-CN" altLang="en-US" dirty="0" smtClean="0"/>
              <a:t>药</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818600" y="1102282"/>
            <a:ext cx="4175822" cy="4280827"/>
          </a:xfrm>
        </p:spPr>
        <p:txBody>
          <a:bodyPr rtlCol="0">
            <a:normAutofit/>
          </a:bodyPr>
          <a:lstStyle/>
          <a:p>
            <a:pPr marL="0" indent="0" rtl="0">
              <a:buNone/>
            </a:pPr>
            <a:endParaRPr lang="en-US" altLang="zh-CN" sz="1745" dirty="0"/>
          </a:p>
          <a:p>
            <a:pPr marL="0" indent="0" rtl="0">
              <a:buNone/>
            </a:pPr>
            <a:endParaRPr lang="en-US" altLang="zh-CN" sz="1745" dirty="0"/>
          </a:p>
          <a:p>
            <a:pPr marL="0" indent="0" rtl="0">
              <a:buNone/>
            </a:pPr>
            <a:endParaRPr lang="en-US" altLang="zh-CN" sz="1745" dirty="0"/>
          </a:p>
          <a:p>
            <a:pPr marL="0" indent="0" rtl="0">
              <a:buNone/>
            </a:pPr>
            <a:endParaRPr lang="en-US" altLang="zh-CN" sz="1745" dirty="0"/>
          </a:p>
          <a:p>
            <a:pPr marL="0" indent="0" rtl="0">
              <a:buNone/>
            </a:pPr>
            <a:endParaRPr lang="en-US" altLang="zh-CN" sz="1745" dirty="0"/>
          </a:p>
        </p:txBody>
      </p:sp>
      <p:sp>
        <p:nvSpPr>
          <p:cNvPr id="41" name="标题 40"/>
          <p:cNvSpPr>
            <a:spLocks noGrp="1"/>
          </p:cNvSpPr>
          <p:nvPr>
            <p:ph type="title"/>
          </p:nvPr>
        </p:nvSpPr>
        <p:spPr/>
        <p:txBody>
          <a:bodyPr rtlCol="0"/>
          <a:lstStyle/>
          <a:p>
            <a:pPr rtl="0"/>
            <a:r>
              <a:rPr lang="zh-CN" altLang="en-US" dirty="0">
                <a:solidFill>
                  <a:schemeClr val="tx2">
                    <a:lumMod val="75000"/>
                    <a:lumOff val="25000"/>
                  </a:schemeClr>
                </a:solidFill>
              </a:rPr>
              <a:t>病原学特点</a:t>
            </a:r>
            <a:endParaRPr lang="en-US" dirty="0">
              <a:solidFill>
                <a:schemeClr val="tx2">
                  <a:lumMod val="75000"/>
                  <a:lumOff val="25000"/>
                </a:schemeClr>
              </a:solidFill>
            </a:endParaRPr>
          </a:p>
        </p:txBody>
      </p:sp>
      <p:sp>
        <p:nvSpPr>
          <p:cNvPr id="10" name="椭圆 9"/>
          <p:cNvSpPr/>
          <p:nvPr/>
        </p:nvSpPr>
        <p:spPr>
          <a:xfrm>
            <a:off x="818599" y="1344144"/>
            <a:ext cx="92271" cy="88659"/>
          </a:xfrm>
          <a:prstGeom prst="ellipse">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dirty="0">
              <a:solidFill>
                <a:srgbClr val="FF0000"/>
              </a:solidFill>
            </a:endParaRPr>
          </a:p>
        </p:txBody>
      </p:sp>
      <p:sp>
        <p:nvSpPr>
          <p:cNvPr id="11" name="椭圆 10"/>
          <p:cNvSpPr/>
          <p:nvPr/>
        </p:nvSpPr>
        <p:spPr>
          <a:xfrm>
            <a:off x="818599" y="1794251"/>
            <a:ext cx="92271" cy="88659"/>
          </a:xfrm>
          <a:prstGeom prst="ellipse">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dirty="0"/>
          </a:p>
        </p:txBody>
      </p:sp>
      <p:sp>
        <p:nvSpPr>
          <p:cNvPr id="8" name="文本框 7"/>
          <p:cNvSpPr txBox="1"/>
          <p:nvPr/>
        </p:nvSpPr>
        <p:spPr>
          <a:xfrm>
            <a:off x="1035995" y="1227541"/>
            <a:ext cx="2860389" cy="332105"/>
          </a:xfrm>
          <a:prstGeom prst="rect">
            <a:avLst/>
          </a:prstGeom>
          <a:noFill/>
        </p:spPr>
        <p:txBody>
          <a:bodyPr wrap="square" rtlCol="0">
            <a:spAutoFit/>
          </a:bodyPr>
          <a:lstStyle/>
          <a:p>
            <a:r>
              <a:rPr lang="zh-CN" altLang="en-US" sz="1570" b="1" dirty="0">
                <a:latin typeface="微软雅黑 Light" panose="020B0502040204020203" pitchFamily="34" charset="-122"/>
                <a:ea typeface="微软雅黑 Light" panose="020B0502040204020203" pitchFamily="34" charset="-122"/>
              </a:rPr>
              <a:t>有包膜</a:t>
            </a:r>
            <a:endParaRPr lang="zh-CN" altLang="en-US" sz="1570" b="1" dirty="0">
              <a:latin typeface="微软雅黑 Light" panose="020B0502040204020203" pitchFamily="34" charset="-122"/>
              <a:ea typeface="微软雅黑 Light" panose="020B0502040204020203" pitchFamily="34" charset="-122"/>
            </a:endParaRPr>
          </a:p>
        </p:txBody>
      </p:sp>
      <p:sp>
        <p:nvSpPr>
          <p:cNvPr id="9" name="文本框 8"/>
          <p:cNvSpPr txBox="1"/>
          <p:nvPr/>
        </p:nvSpPr>
        <p:spPr>
          <a:xfrm>
            <a:off x="1035995" y="1677648"/>
            <a:ext cx="2298377" cy="332105"/>
          </a:xfrm>
          <a:prstGeom prst="rect">
            <a:avLst/>
          </a:prstGeom>
          <a:noFill/>
        </p:spPr>
        <p:txBody>
          <a:bodyPr wrap="square" rtlCol="0">
            <a:spAutoFit/>
          </a:bodyPr>
          <a:lstStyle/>
          <a:p>
            <a:r>
              <a:rPr lang="zh-CN" altLang="en-US" sz="1570" b="1" dirty="0">
                <a:latin typeface="微软雅黑 Light" panose="020B0502040204020203" pitchFamily="34" charset="-122"/>
                <a:ea typeface="微软雅黑 Light" panose="020B0502040204020203" pitchFamily="34" charset="-122"/>
              </a:rPr>
              <a:t>圆形或椭圆形</a:t>
            </a:r>
            <a:endParaRPr lang="zh-CN" altLang="en-US" sz="1570" b="1" dirty="0">
              <a:latin typeface="微软雅黑 Light" panose="020B0502040204020203" pitchFamily="34" charset="-122"/>
              <a:ea typeface="微软雅黑 Light" panose="020B0502040204020203" pitchFamily="34" charset="-122"/>
            </a:endParaRPr>
          </a:p>
        </p:txBody>
      </p:sp>
      <p:pic>
        <p:nvPicPr>
          <p:cNvPr id="14" name="图片 13" descr="雪地上&#10;&#10;描述已自动生成"/>
          <p:cNvPicPr>
            <a:picLocks noChangeAspect="1"/>
          </p:cNvPicPr>
          <p:nvPr/>
        </p:nvPicPr>
        <p:blipFill>
          <a:blip r:embed="rId1"/>
          <a:stretch>
            <a:fillRect/>
          </a:stretch>
        </p:blipFill>
        <p:spPr>
          <a:xfrm>
            <a:off x="5484557" y="3393430"/>
            <a:ext cx="2063507" cy="2063507"/>
          </a:xfrm>
          <a:prstGeom prst="rect">
            <a:avLst/>
          </a:prstGeom>
        </p:spPr>
      </p:pic>
      <p:pic>
        <p:nvPicPr>
          <p:cNvPr id="15" name="图片 14" descr="图片包含 户外, 旧, 黑色, 田地&#10;&#10;描述已自动生成"/>
          <p:cNvPicPr>
            <a:picLocks noChangeAspect="1"/>
          </p:cNvPicPr>
          <p:nvPr/>
        </p:nvPicPr>
        <p:blipFill>
          <a:blip r:embed="rId2"/>
          <a:stretch>
            <a:fillRect/>
          </a:stretch>
        </p:blipFill>
        <p:spPr>
          <a:xfrm>
            <a:off x="7548064" y="3393429"/>
            <a:ext cx="2395945" cy="2063508"/>
          </a:xfrm>
          <a:prstGeom prst="rect">
            <a:avLst/>
          </a:prstGeom>
        </p:spPr>
      </p:pic>
      <p:sp>
        <p:nvSpPr>
          <p:cNvPr id="16" name="文本框 15"/>
          <p:cNvSpPr txBox="1"/>
          <p:nvPr/>
        </p:nvSpPr>
        <p:spPr>
          <a:xfrm>
            <a:off x="1035995" y="2127755"/>
            <a:ext cx="2784895" cy="332105"/>
          </a:xfrm>
          <a:prstGeom prst="rect">
            <a:avLst/>
          </a:prstGeom>
          <a:noFill/>
        </p:spPr>
        <p:txBody>
          <a:bodyPr wrap="square" rtlCol="0">
            <a:spAutoFit/>
          </a:bodyPr>
          <a:lstStyle/>
          <a:p>
            <a:r>
              <a:rPr lang="zh-CN" altLang="en-US" sz="1570" b="1" dirty="0">
                <a:latin typeface="微软雅黑 Light" panose="020B0502040204020203" pitchFamily="34" charset="-122"/>
                <a:ea typeface="微软雅黑 Light" panose="020B0502040204020203" pitchFamily="34" charset="-122"/>
              </a:rPr>
              <a:t>直径：</a:t>
            </a:r>
            <a:r>
              <a:rPr lang="en-US" altLang="zh-CN" sz="1570" b="1" dirty="0">
                <a:latin typeface="微软雅黑 Light" panose="020B0502040204020203" pitchFamily="34" charset="-122"/>
                <a:ea typeface="微软雅黑 Light" panose="020B0502040204020203" pitchFamily="34" charset="-122"/>
              </a:rPr>
              <a:t>60-140nm</a:t>
            </a:r>
            <a:endParaRPr lang="zh-CN" altLang="en-US" sz="1570" b="1" dirty="0">
              <a:latin typeface="微软雅黑 Light" panose="020B0502040204020203" pitchFamily="34" charset="-122"/>
              <a:ea typeface="微软雅黑 Light" panose="020B0502040204020203" pitchFamily="34" charset="-122"/>
            </a:endParaRPr>
          </a:p>
        </p:txBody>
      </p:sp>
      <p:sp>
        <p:nvSpPr>
          <p:cNvPr id="19" name="椭圆 18"/>
          <p:cNvSpPr/>
          <p:nvPr/>
        </p:nvSpPr>
        <p:spPr>
          <a:xfrm>
            <a:off x="818599" y="2247459"/>
            <a:ext cx="92271" cy="88659"/>
          </a:xfrm>
          <a:prstGeom prst="ellipse">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dirty="0"/>
          </a:p>
        </p:txBody>
      </p:sp>
      <p:pic>
        <p:nvPicPr>
          <p:cNvPr id="13" name="图片 12"/>
          <p:cNvPicPr>
            <a:picLocks noChangeAspect="1"/>
          </p:cNvPicPr>
          <p:nvPr/>
        </p:nvPicPr>
        <p:blipFill>
          <a:blip r:embed="rId3"/>
          <a:stretch>
            <a:fillRect/>
          </a:stretch>
        </p:blipFill>
        <p:spPr>
          <a:xfrm>
            <a:off x="997548" y="3393429"/>
            <a:ext cx="2447705" cy="2063508"/>
          </a:xfrm>
          <a:prstGeom prst="rect">
            <a:avLst/>
          </a:prstGeom>
        </p:spPr>
      </p:pic>
      <p:sp>
        <p:nvSpPr>
          <p:cNvPr id="21" name="椭圆 20"/>
          <p:cNvSpPr/>
          <p:nvPr/>
        </p:nvSpPr>
        <p:spPr>
          <a:xfrm>
            <a:off x="822094" y="2700668"/>
            <a:ext cx="92271" cy="88659"/>
          </a:xfrm>
          <a:prstGeom prst="ellipse">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dirty="0"/>
          </a:p>
        </p:txBody>
      </p:sp>
      <p:sp>
        <p:nvSpPr>
          <p:cNvPr id="20" name="文本框 19"/>
          <p:cNvSpPr txBox="1"/>
          <p:nvPr/>
        </p:nvSpPr>
        <p:spPr>
          <a:xfrm>
            <a:off x="1035995" y="2583191"/>
            <a:ext cx="3699214" cy="332105"/>
          </a:xfrm>
          <a:prstGeom prst="rect">
            <a:avLst/>
          </a:prstGeom>
          <a:noFill/>
        </p:spPr>
        <p:txBody>
          <a:bodyPr wrap="square" rtlCol="0">
            <a:spAutoFit/>
          </a:bodyPr>
          <a:lstStyle/>
          <a:p>
            <a:r>
              <a:rPr lang="zh-CN" altLang="en-US" sz="1570" b="1" dirty="0">
                <a:latin typeface="微软雅黑 Light" panose="020B0502040204020203" pitchFamily="34" charset="-122"/>
                <a:ea typeface="微软雅黑 Light" panose="020B0502040204020203" pitchFamily="34" charset="-122"/>
              </a:rPr>
              <a:t>不耐酸，不耐碱，复制最适宜</a:t>
            </a:r>
            <a:r>
              <a:rPr lang="en-US" altLang="zh-CN" sz="1570" b="1" dirty="0">
                <a:latin typeface="微软雅黑 Light" panose="020B0502040204020203" pitchFamily="34" charset="-122"/>
                <a:ea typeface="微软雅黑 Light" panose="020B0502040204020203" pitchFamily="34" charset="-122"/>
              </a:rPr>
              <a:t>PH</a:t>
            </a:r>
            <a:r>
              <a:rPr lang="zh-CN" altLang="en-US" sz="1570" b="1" dirty="0">
                <a:latin typeface="微软雅黑 Light" panose="020B0502040204020203" pitchFamily="34" charset="-122"/>
                <a:ea typeface="微软雅黑 Light" panose="020B0502040204020203" pitchFamily="34" charset="-122"/>
              </a:rPr>
              <a:t>为</a:t>
            </a:r>
            <a:r>
              <a:rPr lang="en-US" altLang="zh-CN" sz="1570" b="1" dirty="0">
                <a:latin typeface="微软雅黑 Light" panose="020B0502040204020203" pitchFamily="34" charset="-122"/>
                <a:ea typeface="微软雅黑 Light" panose="020B0502040204020203" pitchFamily="34" charset="-122"/>
              </a:rPr>
              <a:t>7.2</a:t>
            </a:r>
            <a:endParaRPr lang="zh-CN" altLang="en-US" sz="1570" b="1" dirty="0">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图片 1" descr="Screenshot_20200317_200325"/>
          <p:cNvPicPr>
            <a:picLocks noChangeAspect="1"/>
          </p:cNvPicPr>
          <p:nvPr>
            <p:custDataLst>
              <p:tags r:id="rId1"/>
            </p:custDataLst>
          </p:nvPr>
        </p:nvPicPr>
        <p:blipFill>
          <a:blip r:embed="rId2"/>
          <a:stretch>
            <a:fillRect/>
          </a:stretch>
        </p:blipFill>
        <p:spPr>
          <a:xfrm>
            <a:off x="7896467" y="1474786"/>
            <a:ext cx="2390648" cy="3027047"/>
          </a:xfrm>
          <a:prstGeom prst="rect">
            <a:avLst/>
          </a:prstGeom>
          <a:noFill/>
          <a:ln w="9525">
            <a:noFill/>
          </a:ln>
        </p:spPr>
      </p:pic>
      <p:sp>
        <p:nvSpPr>
          <p:cNvPr id="8194" name="文本框 4"/>
          <p:cNvSpPr txBox="1"/>
          <p:nvPr/>
        </p:nvSpPr>
        <p:spPr>
          <a:xfrm>
            <a:off x="7740135" y="4777146"/>
            <a:ext cx="2973091" cy="466090"/>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中科院院士</a:t>
            </a:r>
            <a:r>
              <a:rPr lang="en-US" altLang="zh-CN" sz="2440">
                <a:latin typeface="Arial" panose="020B0604020202020204" pitchFamily="34" charset="0"/>
                <a:ea typeface="宋体" panose="02010600030101010101" pitchFamily="2" charset="-122"/>
              </a:rPr>
              <a:t>—</a:t>
            </a:r>
            <a:r>
              <a:rPr lang="zh-CN" altLang="en-US" sz="2440">
                <a:latin typeface="Arial" panose="020B0604020202020204" pitchFamily="34" charset="0"/>
                <a:ea typeface="宋体" panose="02010600030101010101" pitchFamily="2" charset="-122"/>
              </a:rPr>
              <a:t>仝小林</a:t>
            </a:r>
            <a:endParaRPr lang="zh-CN" altLang="en-US" sz="2440">
              <a:latin typeface="Arial" panose="020B0604020202020204" pitchFamily="34" charset="0"/>
              <a:ea typeface="宋体" panose="02010600030101010101" pitchFamily="2" charset="-122"/>
            </a:endParaRPr>
          </a:p>
        </p:txBody>
      </p:sp>
      <p:sp>
        <p:nvSpPr>
          <p:cNvPr id="8195" name="文本框 5"/>
          <p:cNvSpPr txBox="1"/>
          <p:nvPr/>
        </p:nvSpPr>
        <p:spPr>
          <a:xfrm>
            <a:off x="3488690" y="127000"/>
            <a:ext cx="3648075" cy="520065"/>
          </a:xfrm>
          <a:prstGeom prst="rect">
            <a:avLst/>
          </a:prstGeom>
          <a:noFill/>
          <a:ln w="9525">
            <a:noFill/>
          </a:ln>
        </p:spPr>
        <p:txBody>
          <a:bodyPr wrap="square" anchor="t">
            <a:spAutoFit/>
          </a:bodyPr>
          <a:p>
            <a:r>
              <a:rPr lang="zh-CN" altLang="en-US" sz="2790" b="1">
                <a:latin typeface="Arial" panose="020B0604020202020204" pitchFamily="34" charset="0"/>
                <a:ea typeface="宋体" panose="02010600030101010101" pitchFamily="2" charset="-122"/>
              </a:rPr>
              <a:t>通用方</a:t>
            </a:r>
            <a:r>
              <a:rPr lang="en-US" altLang="zh-CN" sz="2790" b="1">
                <a:latin typeface="Arial" panose="020B0604020202020204" pitchFamily="34" charset="0"/>
                <a:ea typeface="宋体" panose="02010600030101010101" pitchFamily="2" charset="-122"/>
              </a:rPr>
              <a:t>—“</a:t>
            </a:r>
            <a:r>
              <a:rPr lang="zh-CN" altLang="en-US" sz="2790" b="1">
                <a:latin typeface="Arial" panose="020B0604020202020204" pitchFamily="34" charset="0"/>
                <a:ea typeface="宋体" panose="02010600030101010101" pitchFamily="2" charset="-122"/>
              </a:rPr>
              <a:t>清肺排毒汤</a:t>
            </a:r>
            <a:r>
              <a:rPr lang="en-US" altLang="zh-CN" sz="2790" b="1">
                <a:latin typeface="Arial" panose="020B0604020202020204" pitchFamily="34" charset="0"/>
                <a:ea typeface="宋体" panose="02010600030101010101" pitchFamily="2" charset="-122"/>
              </a:rPr>
              <a:t>”</a:t>
            </a:r>
            <a:endParaRPr lang="en-US" altLang="zh-CN" sz="2790" b="1">
              <a:latin typeface="Arial" panose="020B0604020202020204" pitchFamily="34" charset="0"/>
              <a:ea typeface="宋体" panose="02010600030101010101" pitchFamily="2" charset="-122"/>
            </a:endParaRPr>
          </a:p>
        </p:txBody>
      </p:sp>
      <p:sp>
        <p:nvSpPr>
          <p:cNvPr id="8196" name="文本框 6"/>
          <p:cNvSpPr txBox="1"/>
          <p:nvPr/>
        </p:nvSpPr>
        <p:spPr>
          <a:xfrm>
            <a:off x="3181578" y="1239595"/>
            <a:ext cx="1430515" cy="520065"/>
          </a:xfrm>
          <a:prstGeom prst="rect">
            <a:avLst/>
          </a:prstGeom>
          <a:noFill/>
          <a:ln w="9525">
            <a:noFill/>
          </a:ln>
        </p:spPr>
        <p:txBody>
          <a:bodyPr wrap="square" anchor="t">
            <a:spAutoFit/>
          </a:bodyPr>
          <a:p>
            <a:r>
              <a:rPr lang="zh-CN" altLang="en-US" sz="2790">
                <a:latin typeface="Arial" panose="020B0604020202020204" pitchFamily="34" charset="0"/>
                <a:ea typeface="宋体" panose="02010600030101010101" pitchFamily="2" charset="-122"/>
              </a:rPr>
              <a:t>主方</a:t>
            </a:r>
            <a:endParaRPr lang="zh-CN" altLang="en-US" sz="2790">
              <a:latin typeface="Arial" panose="020B0604020202020204" pitchFamily="34" charset="0"/>
              <a:ea typeface="宋体" panose="02010600030101010101" pitchFamily="2" charset="-122"/>
            </a:endParaRPr>
          </a:p>
        </p:txBody>
      </p:sp>
      <p:sp>
        <p:nvSpPr>
          <p:cNvPr id="8197" name="文本框 7"/>
          <p:cNvSpPr txBox="1"/>
          <p:nvPr/>
        </p:nvSpPr>
        <p:spPr>
          <a:xfrm>
            <a:off x="350984" y="2256451"/>
            <a:ext cx="1823422" cy="466090"/>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麻杏石甘汤</a:t>
            </a:r>
            <a:endParaRPr lang="en-US" altLang="zh-CN" sz="2440">
              <a:latin typeface="Arial" panose="020B0604020202020204" pitchFamily="34" charset="0"/>
              <a:ea typeface="宋体" panose="02010600030101010101" pitchFamily="2" charset="-122"/>
            </a:endParaRPr>
          </a:p>
        </p:txBody>
      </p:sp>
      <p:sp>
        <p:nvSpPr>
          <p:cNvPr id="8198" name="文本框 8"/>
          <p:cNvSpPr txBox="1"/>
          <p:nvPr/>
        </p:nvSpPr>
        <p:spPr>
          <a:xfrm>
            <a:off x="5550091" y="2256451"/>
            <a:ext cx="1873228" cy="466090"/>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小柴胡汤</a:t>
            </a:r>
            <a:endParaRPr lang="zh-CN" altLang="en-US" sz="2440">
              <a:latin typeface="Arial" panose="020B0604020202020204" pitchFamily="34" charset="0"/>
              <a:ea typeface="宋体" panose="02010600030101010101" pitchFamily="2" charset="-122"/>
            </a:endParaRPr>
          </a:p>
        </p:txBody>
      </p:sp>
      <p:sp>
        <p:nvSpPr>
          <p:cNvPr id="8199" name="文本框 9"/>
          <p:cNvSpPr txBox="1"/>
          <p:nvPr/>
        </p:nvSpPr>
        <p:spPr>
          <a:xfrm>
            <a:off x="2322439" y="2256451"/>
            <a:ext cx="1502456" cy="466090"/>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五苓散</a:t>
            </a:r>
            <a:endParaRPr lang="en-US" altLang="zh-CN" sz="2440">
              <a:latin typeface="Arial" panose="020B0604020202020204" pitchFamily="34" charset="0"/>
              <a:ea typeface="宋体" panose="02010600030101010101" pitchFamily="2" charset="-122"/>
            </a:endParaRPr>
          </a:p>
        </p:txBody>
      </p:sp>
      <p:sp>
        <p:nvSpPr>
          <p:cNvPr id="8200" name="文本框 10"/>
          <p:cNvSpPr txBox="1"/>
          <p:nvPr/>
        </p:nvSpPr>
        <p:spPr>
          <a:xfrm>
            <a:off x="3676863" y="2256451"/>
            <a:ext cx="1873228" cy="466090"/>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射干麻黄汤</a:t>
            </a:r>
            <a:endParaRPr lang="en-US" altLang="zh-CN" sz="2440">
              <a:latin typeface="Arial" panose="020B0604020202020204" pitchFamily="34" charset="0"/>
              <a:ea typeface="宋体" panose="02010600030101010101" pitchFamily="2" charset="-122"/>
            </a:endParaRPr>
          </a:p>
        </p:txBody>
      </p:sp>
      <p:sp>
        <p:nvSpPr>
          <p:cNvPr id="12" name="下箭头 11"/>
          <p:cNvSpPr/>
          <p:nvPr/>
        </p:nvSpPr>
        <p:spPr>
          <a:xfrm>
            <a:off x="3488710" y="1795753"/>
            <a:ext cx="251793" cy="439946"/>
          </a:xfrm>
          <a:prstGeom prst="downArrow">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8202" name="文本框 12"/>
          <p:cNvSpPr txBox="1"/>
          <p:nvPr/>
        </p:nvSpPr>
        <p:spPr>
          <a:xfrm>
            <a:off x="499017" y="3728471"/>
            <a:ext cx="1823422" cy="412115"/>
          </a:xfrm>
          <a:prstGeom prst="rect">
            <a:avLst/>
          </a:prstGeom>
          <a:noFill/>
          <a:ln w="9525">
            <a:noFill/>
          </a:ln>
        </p:spPr>
        <p:txBody>
          <a:bodyPr wrap="square" anchor="t">
            <a:spAutoFit/>
          </a:bodyPr>
          <a:p>
            <a:r>
              <a:rPr lang="zh-CN" altLang="en-US" sz="2090">
                <a:latin typeface="Arial" panose="020B0604020202020204" pitchFamily="34" charset="0"/>
                <a:ea typeface="宋体" panose="02010600030101010101" pitchFamily="2" charset="-122"/>
              </a:rPr>
              <a:t>清肺平喘</a:t>
            </a:r>
            <a:endParaRPr lang="zh-CN" altLang="en-US" sz="2090">
              <a:latin typeface="Arial" panose="020B0604020202020204" pitchFamily="34" charset="0"/>
              <a:ea typeface="宋体" panose="02010600030101010101" pitchFamily="2" charset="-122"/>
            </a:endParaRPr>
          </a:p>
        </p:txBody>
      </p:sp>
      <p:sp>
        <p:nvSpPr>
          <p:cNvPr id="8203" name="文本框 13"/>
          <p:cNvSpPr txBox="1"/>
          <p:nvPr/>
        </p:nvSpPr>
        <p:spPr>
          <a:xfrm>
            <a:off x="2260183" y="3728471"/>
            <a:ext cx="1823422" cy="412115"/>
          </a:xfrm>
          <a:prstGeom prst="rect">
            <a:avLst/>
          </a:prstGeom>
          <a:noFill/>
          <a:ln w="9525">
            <a:noFill/>
          </a:ln>
        </p:spPr>
        <p:txBody>
          <a:bodyPr wrap="square" anchor="t">
            <a:spAutoFit/>
          </a:bodyPr>
          <a:p>
            <a:r>
              <a:rPr lang="zh-CN" altLang="en-US" sz="2090">
                <a:latin typeface="Arial" panose="020B0604020202020204" pitchFamily="34" charset="0"/>
                <a:ea typeface="宋体" panose="02010600030101010101" pitchFamily="2" charset="-122"/>
              </a:rPr>
              <a:t>化气性水</a:t>
            </a:r>
            <a:endParaRPr lang="zh-CN" altLang="en-US" sz="2090">
              <a:latin typeface="Arial" panose="020B0604020202020204" pitchFamily="34" charset="0"/>
              <a:ea typeface="宋体" panose="02010600030101010101" pitchFamily="2" charset="-122"/>
            </a:endParaRPr>
          </a:p>
        </p:txBody>
      </p:sp>
      <p:sp>
        <p:nvSpPr>
          <p:cNvPr id="8204" name="文本框 14"/>
          <p:cNvSpPr txBox="1"/>
          <p:nvPr/>
        </p:nvSpPr>
        <p:spPr>
          <a:xfrm>
            <a:off x="5710574" y="3728471"/>
            <a:ext cx="1823422" cy="412115"/>
          </a:xfrm>
          <a:prstGeom prst="rect">
            <a:avLst/>
          </a:prstGeom>
          <a:noFill/>
          <a:ln w="9525">
            <a:noFill/>
          </a:ln>
        </p:spPr>
        <p:txBody>
          <a:bodyPr wrap="square" anchor="t">
            <a:spAutoFit/>
          </a:bodyPr>
          <a:p>
            <a:r>
              <a:rPr lang="zh-CN" altLang="en-US" sz="2090">
                <a:latin typeface="Arial" panose="020B0604020202020204" pitchFamily="34" charset="0"/>
                <a:ea typeface="宋体" panose="02010600030101010101" pitchFamily="2" charset="-122"/>
              </a:rPr>
              <a:t>疏利三焦</a:t>
            </a:r>
            <a:endParaRPr lang="zh-CN" altLang="en-US" sz="2090">
              <a:latin typeface="Arial" panose="020B0604020202020204" pitchFamily="34" charset="0"/>
              <a:ea typeface="宋体" panose="02010600030101010101" pitchFamily="2" charset="-122"/>
            </a:endParaRPr>
          </a:p>
        </p:txBody>
      </p:sp>
      <p:sp>
        <p:nvSpPr>
          <p:cNvPr id="8205" name="文本框 15"/>
          <p:cNvSpPr txBox="1"/>
          <p:nvPr/>
        </p:nvSpPr>
        <p:spPr>
          <a:xfrm>
            <a:off x="3824895" y="3728471"/>
            <a:ext cx="1823422" cy="412115"/>
          </a:xfrm>
          <a:prstGeom prst="rect">
            <a:avLst/>
          </a:prstGeom>
          <a:noFill/>
          <a:ln w="9525">
            <a:noFill/>
          </a:ln>
        </p:spPr>
        <p:txBody>
          <a:bodyPr wrap="square" anchor="t">
            <a:spAutoFit/>
          </a:bodyPr>
          <a:p>
            <a:r>
              <a:rPr lang="zh-CN" altLang="en-US" sz="2090">
                <a:latin typeface="Arial" panose="020B0604020202020204" pitchFamily="34" charset="0"/>
                <a:ea typeface="宋体" panose="02010600030101010101" pitchFamily="2" charset="-122"/>
              </a:rPr>
              <a:t>宣肺化痰散寒</a:t>
            </a:r>
            <a:endParaRPr lang="zh-CN" altLang="en-US" sz="2090">
              <a:latin typeface="Arial" panose="020B0604020202020204" pitchFamily="34" charset="0"/>
              <a:ea typeface="宋体" panose="02010600030101010101" pitchFamily="2" charset="-122"/>
            </a:endParaRPr>
          </a:p>
        </p:txBody>
      </p:sp>
      <p:sp>
        <p:nvSpPr>
          <p:cNvPr id="8206" name="文本框 16"/>
          <p:cNvSpPr txBox="1"/>
          <p:nvPr/>
        </p:nvSpPr>
        <p:spPr>
          <a:xfrm>
            <a:off x="2038826" y="2230165"/>
            <a:ext cx="495285" cy="520065"/>
          </a:xfrm>
          <a:prstGeom prst="rect">
            <a:avLst/>
          </a:prstGeom>
          <a:noFill/>
          <a:ln w="9525">
            <a:noFill/>
          </a:ln>
        </p:spPr>
        <p:txBody>
          <a:bodyPr wrap="square" anchor="t">
            <a:spAutoFit/>
          </a:bodyPr>
          <a:p>
            <a:r>
              <a:rPr lang="en-US" altLang="zh-CN" sz="2790">
                <a:latin typeface="Arial" panose="020B0604020202020204" pitchFamily="34" charset="0"/>
                <a:ea typeface="宋体" panose="02010600030101010101" pitchFamily="2" charset="-122"/>
              </a:rPr>
              <a:t>+</a:t>
            </a:r>
            <a:endParaRPr lang="en-US" altLang="zh-CN" sz="2790">
              <a:latin typeface="Arial" panose="020B0604020202020204" pitchFamily="34" charset="0"/>
              <a:ea typeface="宋体" panose="02010600030101010101" pitchFamily="2" charset="-122"/>
            </a:endParaRPr>
          </a:p>
        </p:txBody>
      </p:sp>
      <p:sp>
        <p:nvSpPr>
          <p:cNvPr id="8207" name="文本框 17"/>
          <p:cNvSpPr txBox="1"/>
          <p:nvPr/>
        </p:nvSpPr>
        <p:spPr>
          <a:xfrm>
            <a:off x="3391867" y="2202495"/>
            <a:ext cx="495285" cy="520065"/>
          </a:xfrm>
          <a:prstGeom prst="rect">
            <a:avLst/>
          </a:prstGeom>
          <a:noFill/>
          <a:ln w="9525">
            <a:noFill/>
          </a:ln>
        </p:spPr>
        <p:txBody>
          <a:bodyPr wrap="square" anchor="t">
            <a:spAutoFit/>
          </a:bodyPr>
          <a:p>
            <a:r>
              <a:rPr lang="en-US" altLang="zh-CN" sz="2790">
                <a:latin typeface="Arial" panose="020B0604020202020204" pitchFamily="34" charset="0"/>
                <a:ea typeface="宋体" panose="02010600030101010101" pitchFamily="2" charset="-122"/>
              </a:rPr>
              <a:t>+</a:t>
            </a:r>
            <a:endParaRPr lang="en-US" altLang="zh-CN" sz="2790">
              <a:latin typeface="Arial" panose="020B0604020202020204" pitchFamily="34" charset="0"/>
              <a:ea typeface="宋体" panose="02010600030101010101" pitchFamily="2" charset="-122"/>
            </a:endParaRPr>
          </a:p>
        </p:txBody>
      </p:sp>
      <p:sp>
        <p:nvSpPr>
          <p:cNvPr id="8208" name="文本框 18"/>
          <p:cNvSpPr txBox="1"/>
          <p:nvPr/>
        </p:nvSpPr>
        <p:spPr>
          <a:xfrm>
            <a:off x="5339802" y="2202495"/>
            <a:ext cx="496669" cy="520065"/>
          </a:xfrm>
          <a:prstGeom prst="rect">
            <a:avLst/>
          </a:prstGeom>
          <a:noFill/>
          <a:ln w="9525">
            <a:noFill/>
          </a:ln>
        </p:spPr>
        <p:txBody>
          <a:bodyPr wrap="square" anchor="t">
            <a:spAutoFit/>
          </a:bodyPr>
          <a:p>
            <a:r>
              <a:rPr lang="en-US" altLang="zh-CN" sz="2790">
                <a:latin typeface="Arial" panose="020B0604020202020204" pitchFamily="34" charset="0"/>
                <a:ea typeface="宋体" panose="02010600030101010101" pitchFamily="2" charset="-122"/>
              </a:rPr>
              <a:t>+</a:t>
            </a:r>
            <a:endParaRPr lang="en-US" altLang="zh-CN" sz="2790">
              <a:latin typeface="Arial" panose="020B0604020202020204" pitchFamily="34" charset="0"/>
              <a:ea typeface="宋体" panose="02010600030101010101" pitchFamily="2" charset="-122"/>
            </a:endParaRPr>
          </a:p>
        </p:txBody>
      </p:sp>
      <p:sp>
        <p:nvSpPr>
          <p:cNvPr id="20" name="下箭头 19"/>
          <p:cNvSpPr/>
          <p:nvPr/>
        </p:nvSpPr>
        <p:spPr>
          <a:xfrm>
            <a:off x="970782" y="2988310"/>
            <a:ext cx="240725" cy="5893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24" name="左大括号 23"/>
          <p:cNvSpPr/>
          <p:nvPr/>
        </p:nvSpPr>
        <p:spPr>
          <a:xfrm rot="16200000">
            <a:off x="3378032" y="1910582"/>
            <a:ext cx="522954" cy="52101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z="1570" strike="noStrike" noProof="1"/>
          </a:p>
        </p:txBody>
      </p:sp>
      <p:sp>
        <p:nvSpPr>
          <p:cNvPr id="8211" name="文本框 24"/>
          <p:cNvSpPr txBox="1"/>
          <p:nvPr/>
        </p:nvSpPr>
        <p:spPr>
          <a:xfrm>
            <a:off x="1125732" y="5052457"/>
            <a:ext cx="5417695" cy="466090"/>
          </a:xfrm>
          <a:prstGeom prst="rect">
            <a:avLst/>
          </a:prstGeom>
          <a:noFill/>
          <a:ln w="9525">
            <a:noFill/>
          </a:ln>
        </p:spPr>
        <p:txBody>
          <a:bodyPr wrap="square" anchor="t">
            <a:spAutoFit/>
          </a:bodyPr>
          <a:p>
            <a:r>
              <a:rPr lang="zh-CN" altLang="en-US" sz="2440">
                <a:latin typeface="Arial" panose="020B0604020202020204" pitchFamily="34" charset="0"/>
                <a:ea typeface="宋体" panose="02010600030101010101" pitchFamily="2" charset="-122"/>
              </a:rPr>
              <a:t>减少轻症向重症转化，降低死亡率</a:t>
            </a:r>
            <a:endParaRPr lang="zh-CN" altLang="en-US" sz="2440">
              <a:latin typeface="Arial" panose="020B0604020202020204" pitchFamily="34" charset="0"/>
              <a:ea typeface="宋体" panose="02010600030101010101" pitchFamily="2" charset="-122"/>
            </a:endParaRPr>
          </a:p>
        </p:txBody>
      </p:sp>
      <p:cxnSp>
        <p:nvCxnSpPr>
          <p:cNvPr id="26" name="直接连接符 25"/>
          <p:cNvCxnSpPr/>
          <p:nvPr/>
        </p:nvCxnSpPr>
        <p:spPr>
          <a:xfrm>
            <a:off x="93658" y="788582"/>
            <a:ext cx="10578064" cy="4151"/>
          </a:xfrm>
          <a:prstGeom prst="line">
            <a:avLst/>
          </a:prstGeom>
          <a:ln w="666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下箭头 26"/>
          <p:cNvSpPr/>
          <p:nvPr/>
        </p:nvSpPr>
        <p:spPr>
          <a:xfrm>
            <a:off x="6161587" y="2988310"/>
            <a:ext cx="239342" cy="5893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28" name="下箭头 27"/>
          <p:cNvSpPr/>
          <p:nvPr/>
        </p:nvSpPr>
        <p:spPr>
          <a:xfrm>
            <a:off x="4617627" y="2988310"/>
            <a:ext cx="239342" cy="5893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
        <p:nvSpPr>
          <p:cNvPr id="29" name="下箭头 28"/>
          <p:cNvSpPr/>
          <p:nvPr/>
        </p:nvSpPr>
        <p:spPr>
          <a:xfrm>
            <a:off x="2754084" y="2988310"/>
            <a:ext cx="240725" cy="5893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570" strike="noStrike" noProof="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文本框 3"/>
          <p:cNvSpPr txBox="1"/>
          <p:nvPr/>
        </p:nvSpPr>
        <p:spPr>
          <a:xfrm>
            <a:off x="3722370" y="76835"/>
            <a:ext cx="3115945" cy="628015"/>
          </a:xfrm>
          <a:prstGeom prst="rect">
            <a:avLst/>
          </a:prstGeom>
          <a:noFill/>
          <a:ln w="9525">
            <a:noFill/>
          </a:ln>
        </p:spPr>
        <p:txBody>
          <a:bodyPr wrap="square" anchor="t">
            <a:spAutoFit/>
          </a:bodyPr>
          <a:p>
            <a:r>
              <a:rPr lang="zh-CN" altLang="en-US" sz="3485">
                <a:latin typeface="Arial" panose="020B0604020202020204" pitchFamily="34" charset="0"/>
                <a:ea typeface="宋体" panose="02010600030101010101" pitchFamily="2" charset="-122"/>
              </a:rPr>
              <a:t>轻症或普通型</a:t>
            </a:r>
            <a:endParaRPr lang="zh-CN" altLang="en-US" sz="3485">
              <a:latin typeface="Arial" panose="020B0604020202020204" pitchFamily="34" charset="0"/>
              <a:ea typeface="宋体" panose="02010600030101010101" pitchFamily="2" charset="-122"/>
            </a:endParaRPr>
          </a:p>
        </p:txBody>
      </p:sp>
      <p:cxnSp>
        <p:nvCxnSpPr>
          <p:cNvPr id="5" name="直接连接符 4"/>
          <p:cNvCxnSpPr/>
          <p:nvPr/>
        </p:nvCxnSpPr>
        <p:spPr>
          <a:xfrm>
            <a:off x="93658" y="788582"/>
            <a:ext cx="10578064" cy="4151"/>
          </a:xfrm>
          <a:prstGeom prst="line">
            <a:avLst/>
          </a:prstGeom>
          <a:ln w="66675">
            <a:solidFill>
              <a:srgbClr val="00B050"/>
            </a:solidFill>
          </a:ln>
        </p:spPr>
        <p:style>
          <a:lnRef idx="1">
            <a:schemeClr val="accent1"/>
          </a:lnRef>
          <a:fillRef idx="0">
            <a:schemeClr val="accent1"/>
          </a:fillRef>
          <a:effectRef idx="0">
            <a:schemeClr val="accent1"/>
          </a:effectRef>
          <a:fontRef idx="minor">
            <a:schemeClr val="tx1"/>
          </a:fontRef>
        </p:style>
      </p:cxnSp>
      <p:sp>
        <p:nvSpPr>
          <p:cNvPr id="9220" name="文本框 5"/>
          <p:cNvSpPr txBox="1"/>
          <p:nvPr/>
        </p:nvSpPr>
        <p:spPr>
          <a:xfrm>
            <a:off x="277661" y="1009938"/>
            <a:ext cx="4665084" cy="520065"/>
          </a:xfrm>
          <a:prstGeom prst="rect">
            <a:avLst/>
          </a:prstGeom>
          <a:noFill/>
          <a:ln w="9525">
            <a:noFill/>
          </a:ln>
        </p:spPr>
        <p:txBody>
          <a:bodyPr wrap="square" anchor="t">
            <a:spAutoFit/>
          </a:bodyPr>
          <a:p>
            <a:r>
              <a:rPr lang="en-US" altLang="zh-CN" sz="2790">
                <a:latin typeface="Arial" panose="020B0604020202020204" pitchFamily="34" charset="0"/>
                <a:ea typeface="宋体" panose="02010600030101010101" pitchFamily="2" charset="-122"/>
              </a:rPr>
              <a:t>1</a:t>
            </a:r>
            <a:r>
              <a:rPr lang="zh-CN" altLang="en-US" sz="2790">
                <a:latin typeface="Arial" panose="020B0604020202020204" pitchFamily="34" charset="0"/>
                <a:ea typeface="宋体" panose="02010600030101010101" pitchFamily="2" charset="-122"/>
              </a:rPr>
              <a:t>、寒湿郁肺证</a:t>
            </a:r>
            <a:endParaRPr lang="zh-CN" altLang="en-US" sz="2790">
              <a:latin typeface="Arial" panose="020B0604020202020204" pitchFamily="34" charset="0"/>
              <a:ea typeface="宋体" panose="02010600030101010101" pitchFamily="2" charset="-122"/>
            </a:endParaRPr>
          </a:p>
        </p:txBody>
      </p:sp>
      <p:sp>
        <p:nvSpPr>
          <p:cNvPr id="9221" name="文本框 6"/>
          <p:cNvSpPr txBox="1"/>
          <p:nvPr/>
        </p:nvSpPr>
        <p:spPr>
          <a:xfrm>
            <a:off x="277661" y="1678158"/>
            <a:ext cx="9508636" cy="1055370"/>
          </a:xfrm>
          <a:prstGeom prst="rect">
            <a:avLst/>
          </a:prstGeom>
          <a:noFill/>
          <a:ln w="9525">
            <a:noFill/>
          </a:ln>
        </p:spPr>
        <p:txBody>
          <a:bodyPr wrap="square" anchor="t">
            <a:spAutoFit/>
          </a:bodyPr>
          <a:p>
            <a:pPr>
              <a:lnSpc>
                <a:spcPct val="150000"/>
              </a:lnSpc>
            </a:pPr>
            <a:r>
              <a:rPr lang="zh-CN" altLang="en-US" sz="2090">
                <a:latin typeface="Arial" panose="020B0604020202020204" pitchFamily="34" charset="0"/>
                <a:ea typeface="宋体" panose="02010600030101010101" pitchFamily="2" charset="-122"/>
              </a:rPr>
              <a:t>临床表现：发热，乏力，咳嗽咳痰，胸紧憋气，纳差</a:t>
            </a:r>
            <a:r>
              <a:rPr lang="zh-CN" altLang="en-US" sz="2090">
                <a:latin typeface="Arial" panose="020B0604020202020204" pitchFamily="34" charset="0"/>
                <a:ea typeface="宋体" panose="02010600030101010101" pitchFamily="2" charset="-122"/>
              </a:rPr>
              <a:t>，恶心呕吐，大便黏腻不爽。舌质淡胖齿痕或淡红，苔白厚腐腻或白腻，脉濡或滑</a:t>
            </a:r>
            <a:endParaRPr lang="zh-CN" altLang="en-US" sz="2090">
              <a:latin typeface="Arial" panose="020B0604020202020204" pitchFamily="34" charset="0"/>
              <a:ea typeface="宋体" panose="02010600030101010101" pitchFamily="2" charset="-122"/>
            </a:endParaRPr>
          </a:p>
        </p:txBody>
      </p:sp>
      <p:pic>
        <p:nvPicPr>
          <p:cNvPr id="9222" name="图片 8" descr="(HJ~6GQ)O7_T54@F_2XZ_HR"/>
          <p:cNvPicPr>
            <a:picLocks noChangeAspect="1"/>
          </p:cNvPicPr>
          <p:nvPr/>
        </p:nvPicPr>
        <p:blipFill>
          <a:blip r:embed="rId1"/>
          <a:stretch>
            <a:fillRect/>
          </a:stretch>
        </p:blipFill>
        <p:spPr>
          <a:xfrm>
            <a:off x="295645" y="3154327"/>
            <a:ext cx="7689364" cy="1875995"/>
          </a:xfrm>
          <a:prstGeom prst="rect">
            <a:avLst/>
          </a:prstGeom>
          <a:noFill/>
          <a:ln w="9525">
            <a:noFill/>
          </a:ln>
        </p:spPr>
      </p:pic>
      <p:pic>
        <p:nvPicPr>
          <p:cNvPr id="3" name="图片 2" descr="轻症21床黄万"/>
          <p:cNvPicPr>
            <a:picLocks noChangeAspect="1"/>
          </p:cNvPicPr>
          <p:nvPr/>
        </p:nvPicPr>
        <p:blipFill>
          <a:blip r:embed="rId2"/>
          <a:srcRect l="3790" t="27741" r="5203" b="-23762"/>
          <a:stretch>
            <a:fillRect/>
          </a:stretch>
        </p:blipFill>
        <p:spPr>
          <a:xfrm>
            <a:off x="8202295" y="2733675"/>
            <a:ext cx="2468880" cy="393319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图片 1" descr="Screenshot_20200317_213056"/>
          <p:cNvPicPr>
            <a:picLocks noChangeAspect="1"/>
          </p:cNvPicPr>
          <p:nvPr/>
        </p:nvPicPr>
        <p:blipFill>
          <a:blip r:embed="rId1"/>
          <a:stretch>
            <a:fillRect/>
          </a:stretch>
        </p:blipFill>
        <p:spPr>
          <a:xfrm>
            <a:off x="7620" y="4168140"/>
            <a:ext cx="2070100" cy="1757680"/>
          </a:xfrm>
          <a:prstGeom prst="rect">
            <a:avLst/>
          </a:prstGeom>
          <a:noFill/>
          <a:ln w="9525">
            <a:noFill/>
          </a:ln>
        </p:spPr>
      </p:pic>
      <p:sp>
        <p:nvSpPr>
          <p:cNvPr id="12290" name="文本框 4"/>
          <p:cNvSpPr txBox="1"/>
          <p:nvPr/>
        </p:nvSpPr>
        <p:spPr>
          <a:xfrm>
            <a:off x="3851562" y="44551"/>
            <a:ext cx="4663700" cy="628015"/>
          </a:xfrm>
          <a:prstGeom prst="rect">
            <a:avLst/>
          </a:prstGeom>
          <a:noFill/>
          <a:ln w="9525">
            <a:noFill/>
          </a:ln>
        </p:spPr>
        <p:txBody>
          <a:bodyPr wrap="square" anchor="t">
            <a:spAutoFit/>
          </a:bodyPr>
          <a:p>
            <a:r>
              <a:rPr lang="zh-CN" altLang="en-US" sz="3485">
                <a:latin typeface="Arial" panose="020B0604020202020204" pitchFamily="34" charset="0"/>
                <a:ea typeface="宋体" panose="02010600030101010101" pitchFamily="2" charset="-122"/>
              </a:rPr>
              <a:t>轻症或</a:t>
            </a:r>
            <a:r>
              <a:rPr lang="zh-CN" altLang="en-US" sz="3485">
                <a:latin typeface="Arial" panose="020B0604020202020204" pitchFamily="34" charset="0"/>
                <a:ea typeface="宋体" panose="02010600030101010101" pitchFamily="2" charset="-122"/>
              </a:rPr>
              <a:t>普通型</a:t>
            </a:r>
            <a:endParaRPr lang="zh-CN" altLang="en-US" sz="3485">
              <a:latin typeface="Arial" panose="020B0604020202020204" pitchFamily="34" charset="0"/>
              <a:ea typeface="宋体" panose="02010600030101010101" pitchFamily="2" charset="-122"/>
            </a:endParaRPr>
          </a:p>
        </p:txBody>
      </p:sp>
      <p:cxnSp>
        <p:nvCxnSpPr>
          <p:cNvPr id="6" name="直接连接符 5"/>
          <p:cNvCxnSpPr/>
          <p:nvPr/>
        </p:nvCxnSpPr>
        <p:spPr>
          <a:xfrm>
            <a:off x="93658" y="788582"/>
            <a:ext cx="10578064" cy="4151"/>
          </a:xfrm>
          <a:prstGeom prst="line">
            <a:avLst/>
          </a:prstGeom>
          <a:ln w="66675">
            <a:solidFill>
              <a:srgbClr val="00B050"/>
            </a:solidFill>
          </a:ln>
        </p:spPr>
        <p:style>
          <a:lnRef idx="1">
            <a:schemeClr val="accent1"/>
          </a:lnRef>
          <a:fillRef idx="0">
            <a:schemeClr val="accent1"/>
          </a:fillRef>
          <a:effectRef idx="0">
            <a:schemeClr val="accent1"/>
          </a:effectRef>
          <a:fontRef idx="minor">
            <a:schemeClr val="tx1"/>
          </a:fontRef>
        </p:style>
      </p:cxnSp>
      <p:sp>
        <p:nvSpPr>
          <p:cNvPr id="12292" name="文本框 8"/>
          <p:cNvSpPr txBox="1"/>
          <p:nvPr/>
        </p:nvSpPr>
        <p:spPr>
          <a:xfrm>
            <a:off x="277661" y="1133068"/>
            <a:ext cx="4665084" cy="520065"/>
          </a:xfrm>
          <a:prstGeom prst="rect">
            <a:avLst/>
          </a:prstGeom>
          <a:noFill/>
          <a:ln w="9525">
            <a:noFill/>
          </a:ln>
        </p:spPr>
        <p:txBody>
          <a:bodyPr wrap="square" anchor="t">
            <a:spAutoFit/>
          </a:bodyPr>
          <a:p>
            <a:r>
              <a:rPr lang="en-US" altLang="zh-CN" sz="2790">
                <a:latin typeface="Arial" panose="020B0604020202020204" pitchFamily="34" charset="0"/>
                <a:ea typeface="宋体" panose="02010600030101010101" pitchFamily="2" charset="-122"/>
              </a:rPr>
              <a:t>2</a:t>
            </a:r>
            <a:r>
              <a:rPr lang="zh-CN" altLang="en-US" sz="2790">
                <a:latin typeface="Arial" panose="020B0604020202020204" pitchFamily="34" charset="0"/>
                <a:ea typeface="宋体" panose="02010600030101010101" pitchFamily="2" charset="-122"/>
              </a:rPr>
              <a:t>、寒湿阻肺证</a:t>
            </a:r>
            <a:endParaRPr lang="zh-CN" altLang="en-US" sz="2790">
              <a:latin typeface="Arial" panose="020B0604020202020204" pitchFamily="34" charset="0"/>
              <a:ea typeface="宋体" panose="02010600030101010101" pitchFamily="2" charset="-122"/>
            </a:endParaRPr>
          </a:p>
        </p:txBody>
      </p:sp>
      <p:sp>
        <p:nvSpPr>
          <p:cNvPr id="12293" name="文本框 9"/>
          <p:cNvSpPr txBox="1"/>
          <p:nvPr/>
        </p:nvSpPr>
        <p:spPr>
          <a:xfrm>
            <a:off x="277661" y="1975605"/>
            <a:ext cx="10394061" cy="573405"/>
          </a:xfrm>
          <a:prstGeom prst="rect">
            <a:avLst/>
          </a:prstGeom>
          <a:noFill/>
          <a:ln w="9525">
            <a:noFill/>
          </a:ln>
        </p:spPr>
        <p:txBody>
          <a:bodyPr wrap="square" anchor="t">
            <a:spAutoFit/>
          </a:bodyPr>
          <a:p>
            <a:pPr>
              <a:lnSpc>
                <a:spcPct val="150000"/>
              </a:lnSpc>
            </a:pPr>
            <a:r>
              <a:rPr lang="zh-CN" altLang="en-US" sz="2090">
                <a:latin typeface="Arial" panose="020B0604020202020204" pitchFamily="34" charset="0"/>
                <a:ea typeface="宋体" panose="02010600030101010101" pitchFamily="2" charset="-122"/>
              </a:rPr>
              <a:t>临床表现：低热，身热不扬，干咳少痰，胸闷，呕恶便溏，舌淡红，苔白或白腻，脉濡。</a:t>
            </a:r>
            <a:endParaRPr lang="zh-CN" altLang="en-US" sz="2090">
              <a:latin typeface="Arial" panose="020B0604020202020204" pitchFamily="34" charset="0"/>
              <a:ea typeface="宋体" panose="02010600030101010101" pitchFamily="2" charset="-122"/>
            </a:endParaRPr>
          </a:p>
        </p:txBody>
      </p:sp>
      <p:sp>
        <p:nvSpPr>
          <p:cNvPr id="12294" name="文本框 7"/>
          <p:cNvSpPr txBox="1"/>
          <p:nvPr/>
        </p:nvSpPr>
        <p:spPr>
          <a:xfrm>
            <a:off x="1402074" y="2926413"/>
            <a:ext cx="6838526" cy="1055370"/>
          </a:xfrm>
          <a:prstGeom prst="rect">
            <a:avLst/>
          </a:prstGeom>
          <a:noFill/>
          <a:ln w="9525">
            <a:noFill/>
          </a:ln>
        </p:spPr>
        <p:txBody>
          <a:bodyPr wrap="square" anchor="t">
            <a:spAutoFit/>
          </a:bodyPr>
          <a:p>
            <a:pPr>
              <a:lnSpc>
                <a:spcPct val="150000"/>
              </a:lnSpc>
            </a:pPr>
            <a:r>
              <a:rPr lang="zh-CN" altLang="en-US" sz="2090">
                <a:latin typeface="Arial" panose="020B0604020202020204" pitchFamily="34" charset="0"/>
                <a:ea typeface="宋体" panose="02010600030101010101" pitchFamily="2" charset="-122"/>
              </a:rPr>
              <a:t>推荐处方：苍术</a:t>
            </a:r>
            <a:r>
              <a:rPr lang="en-US" altLang="zh-CN" sz="2090">
                <a:latin typeface="Arial" panose="020B0604020202020204" pitchFamily="34" charset="0"/>
                <a:ea typeface="宋体" panose="02010600030101010101" pitchFamily="2" charset="-122"/>
              </a:rPr>
              <a:t>15g</a:t>
            </a:r>
            <a:r>
              <a:rPr lang="zh-CN" altLang="en-US" sz="2090">
                <a:latin typeface="Arial" panose="020B0604020202020204" pitchFamily="34" charset="0"/>
                <a:ea typeface="宋体" panose="02010600030101010101" pitchFamily="2" charset="-122"/>
              </a:rPr>
              <a:t>，广藿香</a:t>
            </a:r>
            <a:r>
              <a:rPr lang="en-US" altLang="zh-CN" sz="2090">
                <a:latin typeface="Arial" panose="020B0604020202020204" pitchFamily="34" charset="0"/>
                <a:ea typeface="宋体" panose="02010600030101010101" pitchFamily="2" charset="-122"/>
              </a:rPr>
              <a:t>10g</a:t>
            </a:r>
            <a:r>
              <a:rPr lang="zh-CN" altLang="en-US" sz="2090">
                <a:latin typeface="Arial" panose="020B0604020202020204" pitchFamily="34" charset="0"/>
                <a:ea typeface="宋体" panose="02010600030101010101" pitchFamily="2" charset="-122"/>
              </a:rPr>
              <a:t>，陈皮</a:t>
            </a:r>
            <a:r>
              <a:rPr lang="en-US" altLang="zh-CN" sz="2090">
                <a:latin typeface="Arial" panose="020B0604020202020204" pitchFamily="34" charset="0"/>
                <a:ea typeface="宋体" panose="02010600030101010101" pitchFamily="2" charset="-122"/>
              </a:rPr>
              <a:t>10g</a:t>
            </a:r>
            <a:r>
              <a:rPr lang="zh-CN" altLang="en-US" sz="2090">
                <a:latin typeface="Arial" panose="020B0604020202020204" pitchFamily="34" charset="0"/>
                <a:ea typeface="宋体" panose="02010600030101010101" pitchFamily="2" charset="-122"/>
              </a:rPr>
              <a:t>，厚朴</a:t>
            </a:r>
            <a:r>
              <a:rPr lang="en-US" altLang="zh-CN" sz="2090">
                <a:latin typeface="Arial" panose="020B0604020202020204" pitchFamily="34" charset="0"/>
                <a:ea typeface="宋体" panose="02010600030101010101" pitchFamily="2" charset="-122"/>
              </a:rPr>
              <a:t>10g</a:t>
            </a:r>
            <a:r>
              <a:rPr lang="zh-CN" altLang="en-US" sz="2090">
                <a:latin typeface="Arial" panose="020B0604020202020204" pitchFamily="34" charset="0"/>
                <a:ea typeface="宋体" panose="02010600030101010101" pitchFamily="2" charset="-122"/>
              </a:rPr>
              <a:t>，草果</a:t>
            </a:r>
            <a:r>
              <a:rPr lang="en-US" altLang="zh-CN" sz="2090">
                <a:latin typeface="Arial" panose="020B0604020202020204" pitchFamily="34" charset="0"/>
                <a:ea typeface="宋体" panose="02010600030101010101" pitchFamily="2" charset="-122"/>
              </a:rPr>
              <a:t>6g</a:t>
            </a:r>
            <a:r>
              <a:rPr lang="zh-CN" altLang="en-US" sz="2090">
                <a:latin typeface="Arial" panose="020B0604020202020204" pitchFamily="34" charset="0"/>
                <a:ea typeface="宋体" panose="02010600030101010101" pitchFamily="2" charset="-122"/>
              </a:rPr>
              <a:t>，生麻黄</a:t>
            </a:r>
            <a:r>
              <a:rPr lang="en-US" altLang="zh-CN" sz="2090">
                <a:latin typeface="Arial" panose="020B0604020202020204" pitchFamily="34" charset="0"/>
                <a:ea typeface="宋体" panose="02010600030101010101" pitchFamily="2" charset="-122"/>
              </a:rPr>
              <a:t>6g</a:t>
            </a:r>
            <a:r>
              <a:rPr lang="zh-CN" altLang="en-US" sz="2090">
                <a:latin typeface="Arial" panose="020B0604020202020204" pitchFamily="34" charset="0"/>
                <a:ea typeface="宋体" panose="02010600030101010101" pitchFamily="2" charset="-122"/>
              </a:rPr>
              <a:t>，羌活</a:t>
            </a:r>
            <a:r>
              <a:rPr lang="en-US" altLang="zh-CN" sz="2090">
                <a:latin typeface="Arial" panose="020B0604020202020204" pitchFamily="34" charset="0"/>
                <a:ea typeface="宋体" panose="02010600030101010101" pitchFamily="2" charset="-122"/>
              </a:rPr>
              <a:t>10g</a:t>
            </a:r>
            <a:r>
              <a:rPr lang="zh-CN" altLang="en-US" sz="2090">
                <a:latin typeface="Arial" panose="020B0604020202020204" pitchFamily="34" charset="0"/>
                <a:ea typeface="宋体" panose="02010600030101010101" pitchFamily="2" charset="-122"/>
              </a:rPr>
              <a:t>，生姜</a:t>
            </a:r>
            <a:r>
              <a:rPr lang="en-US" altLang="zh-CN" sz="2090">
                <a:latin typeface="Arial" panose="020B0604020202020204" pitchFamily="34" charset="0"/>
                <a:ea typeface="宋体" panose="02010600030101010101" pitchFamily="2" charset="-122"/>
              </a:rPr>
              <a:t>10g</a:t>
            </a:r>
            <a:r>
              <a:rPr lang="zh-CN" altLang="en-US" sz="2090">
                <a:latin typeface="Arial" panose="020B0604020202020204" pitchFamily="34" charset="0"/>
                <a:ea typeface="宋体" panose="02010600030101010101" pitchFamily="2" charset="-122"/>
              </a:rPr>
              <a:t>，槟榔</a:t>
            </a:r>
            <a:r>
              <a:rPr lang="en-US" altLang="zh-CN" sz="2090">
                <a:latin typeface="Arial" panose="020B0604020202020204" pitchFamily="34" charset="0"/>
                <a:ea typeface="宋体" panose="02010600030101010101" pitchFamily="2" charset="-122"/>
              </a:rPr>
              <a:t>10g</a:t>
            </a:r>
            <a:endParaRPr lang="en-US" altLang="zh-CN" sz="2090">
              <a:latin typeface="Arial" panose="020B0604020202020204" pitchFamily="34" charset="0"/>
              <a:ea typeface="宋体" panose="02010600030101010101" pitchFamily="2" charset="-122"/>
            </a:endParaRPr>
          </a:p>
        </p:txBody>
      </p:sp>
      <p:pic>
        <p:nvPicPr>
          <p:cNvPr id="3" name="图片 2" descr="轻症31床"/>
          <p:cNvPicPr>
            <a:picLocks noChangeAspect="1"/>
          </p:cNvPicPr>
          <p:nvPr/>
        </p:nvPicPr>
        <p:blipFill>
          <a:blip r:embed="rId2"/>
          <a:srcRect l="-2148" t="20688" r="36639" b="17886"/>
          <a:stretch>
            <a:fillRect/>
          </a:stretch>
        </p:blipFill>
        <p:spPr>
          <a:xfrm>
            <a:off x="8054340" y="2602865"/>
            <a:ext cx="2616835" cy="332295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2"/>
          </p:nvPr>
        </p:nvSpPr>
        <p:spPr>
          <a:xfrm>
            <a:off x="669308" y="1086074"/>
            <a:ext cx="9551072" cy="4197901"/>
          </a:xfrm>
        </p:spPr>
        <p:txBody>
          <a:bodyPr/>
          <a:lstStyle/>
          <a:p>
            <a:pPr fontAlgn="auto">
              <a:lnSpc>
                <a:spcPct val="150000"/>
              </a:lnSpc>
              <a:spcBef>
                <a:spcPts val="700"/>
              </a:spcBef>
            </a:pPr>
            <a:r>
              <a:rPr lang="zh-CN" altLang="en-US" sz="2000" dirty="0">
                <a:latin typeface="+mj-ea"/>
                <a:ea typeface="+mj-ea"/>
              </a:rPr>
              <a:t>1.治疗原则：</a:t>
            </a:r>
            <a:r>
              <a:rPr lang="zh-CN" altLang="en-US" sz="1400" dirty="0">
                <a:latin typeface="+mj-ea"/>
                <a:ea typeface="+mj-ea"/>
              </a:rPr>
              <a:t>在对症治疗的基础上，积极防治并发症，治疗基础疾病，预防继发感染，及时进行器官功能支持</a:t>
            </a:r>
            <a:endParaRPr lang="en-US" altLang="zh-CN" sz="1400" dirty="0">
              <a:latin typeface="+mj-ea"/>
              <a:ea typeface="+mj-ea"/>
            </a:endParaRPr>
          </a:p>
          <a:p>
            <a:pPr fontAlgn="auto">
              <a:lnSpc>
                <a:spcPct val="150000"/>
              </a:lnSpc>
              <a:spcBef>
                <a:spcPts val="700"/>
              </a:spcBef>
            </a:pPr>
            <a:r>
              <a:rPr lang="zh-CN" altLang="en-US" sz="2000" dirty="0">
                <a:latin typeface="+mj-ea"/>
                <a:ea typeface="+mj-ea"/>
              </a:rPr>
              <a:t>2.呼吸支持</a:t>
            </a:r>
            <a:endParaRPr lang="en-US" altLang="zh-CN" sz="1400" b="1" dirty="0">
              <a:latin typeface="+mj-ea"/>
              <a:ea typeface="+mj-ea"/>
            </a:endParaRPr>
          </a:p>
          <a:p>
            <a:pPr fontAlgn="auto">
              <a:lnSpc>
                <a:spcPct val="150000"/>
              </a:lnSpc>
              <a:spcBef>
                <a:spcPts val="700"/>
              </a:spcBef>
            </a:pPr>
            <a:r>
              <a:rPr lang="zh-CN" altLang="en-US" sz="1400" b="1" dirty="0">
                <a:latin typeface="+mj-ea"/>
                <a:ea typeface="+mj-ea"/>
              </a:rPr>
              <a:t>（1）氧疗：</a:t>
            </a:r>
            <a:r>
              <a:rPr lang="zh-CN" altLang="en-US" sz="1400" dirty="0">
                <a:latin typeface="+mj-ea"/>
                <a:ea typeface="+mj-ea"/>
              </a:rPr>
              <a:t>重型患者应当接受鼻导管或面罩吸氧，并及时评估呼吸窘迫和（或）低氧血症是否缓解</a:t>
            </a:r>
            <a:endParaRPr lang="en-US" altLang="zh-CN" sz="1400" dirty="0">
              <a:latin typeface="+mj-ea"/>
              <a:ea typeface="+mj-ea"/>
            </a:endParaRPr>
          </a:p>
          <a:p>
            <a:pPr fontAlgn="auto">
              <a:lnSpc>
                <a:spcPct val="150000"/>
              </a:lnSpc>
              <a:spcBef>
                <a:spcPts val="700"/>
              </a:spcBef>
            </a:pPr>
            <a:r>
              <a:rPr lang="zh-CN" altLang="en-US" sz="1400" b="1" dirty="0">
                <a:latin typeface="+mj-ea"/>
                <a:ea typeface="+mj-ea"/>
              </a:rPr>
              <a:t>（2）高流量鼻导管氧疗或无创机械通气：</a:t>
            </a:r>
            <a:r>
              <a:rPr lang="zh-CN" altLang="en-US" sz="1400" dirty="0">
                <a:latin typeface="+mj-ea"/>
                <a:ea typeface="+mj-ea"/>
              </a:rPr>
              <a:t>当患者接受标准氧疗后呼吸宭迫和（或）低氧血症无法缓解时，可考虑使用高流量鼻导管氧疗或无创通气若短时间（1-2小时）内病情无改善甚至恶化，应当及时进行气管插管和有创机械通气</a:t>
            </a:r>
            <a:endParaRPr lang="en-US" altLang="zh-CN" sz="1400" dirty="0">
              <a:latin typeface="+mj-ea"/>
              <a:ea typeface="+mj-ea"/>
            </a:endParaRPr>
          </a:p>
          <a:p>
            <a:pPr fontAlgn="auto">
              <a:lnSpc>
                <a:spcPct val="150000"/>
              </a:lnSpc>
              <a:spcBef>
                <a:spcPts val="700"/>
              </a:spcBef>
            </a:pPr>
            <a:r>
              <a:rPr lang="zh-CN" altLang="en-US" sz="1400" b="1" dirty="0">
                <a:latin typeface="+mj-ea"/>
                <a:ea typeface="+mj-ea"/>
              </a:rPr>
              <a:t>（3）有创机械通气：</a:t>
            </a:r>
            <a:r>
              <a:rPr lang="zh-CN" altLang="en-US" sz="1400" dirty="0">
                <a:latin typeface="+mj-ea"/>
                <a:ea typeface="+mj-ea"/>
              </a:rPr>
              <a:t>采用肺保护性通气策略，即小潮气量（4-8m</a:t>
            </a:r>
            <a:r>
              <a:rPr lang="en-US" altLang="zh-CN" sz="1400" dirty="0">
                <a:latin typeface="+mj-ea"/>
                <a:ea typeface="+mj-ea"/>
              </a:rPr>
              <a:t>l</a:t>
            </a:r>
            <a:r>
              <a:rPr lang="zh-CN" altLang="en-US" sz="1400" dirty="0">
                <a:latin typeface="+mj-ea"/>
                <a:ea typeface="+mj-ea"/>
              </a:rPr>
              <a:t>/kg理想体重）和低吸气压力（平台压&lt;30cm</a:t>
            </a:r>
            <a:r>
              <a:rPr lang="en-US" altLang="zh-CN" sz="1400" dirty="0">
                <a:latin typeface="+mj-ea"/>
                <a:ea typeface="+mj-ea"/>
              </a:rPr>
              <a:t>H</a:t>
            </a:r>
            <a:r>
              <a:rPr lang="zh-CN" altLang="en-US" sz="1400" dirty="0">
                <a:latin typeface="+mj-ea"/>
                <a:ea typeface="+mj-ea"/>
              </a:rPr>
              <a:t>2</a:t>
            </a:r>
            <a:r>
              <a:rPr lang="en-US" altLang="zh-CN" sz="1400" dirty="0">
                <a:latin typeface="+mj-ea"/>
                <a:ea typeface="+mj-ea"/>
              </a:rPr>
              <a:t>O</a:t>
            </a:r>
            <a:r>
              <a:rPr lang="zh-CN" altLang="en-US" sz="1400" dirty="0">
                <a:latin typeface="+mj-ea"/>
                <a:ea typeface="+mj-ea"/>
              </a:rPr>
              <a:t>）进行机械通气，以减少呼吸机相关肺损伤。较多患者存在人机不同步，应当及时使用镇静以及肌松剂。</a:t>
            </a:r>
            <a:endParaRPr lang="en-US" altLang="zh-CN" sz="1400" dirty="0">
              <a:latin typeface="+mj-ea"/>
              <a:ea typeface="+mj-ea"/>
            </a:endParaRPr>
          </a:p>
          <a:p>
            <a:pPr fontAlgn="auto">
              <a:lnSpc>
                <a:spcPct val="150000"/>
              </a:lnSpc>
              <a:spcBef>
                <a:spcPts val="700"/>
              </a:spcBef>
            </a:pPr>
            <a:r>
              <a:rPr lang="zh-CN" altLang="en-US" sz="1400" b="1" dirty="0">
                <a:latin typeface="+mj-ea"/>
                <a:ea typeface="+mj-ea"/>
              </a:rPr>
              <a:t>（4）挽救治疗：</a:t>
            </a:r>
            <a:r>
              <a:rPr lang="zh-CN" altLang="en-US" sz="1400" dirty="0">
                <a:latin typeface="+mj-ea"/>
                <a:ea typeface="+mj-ea"/>
              </a:rPr>
              <a:t>对于严重ARDS患者，建议进行肺复张。在人力资源充足的情况下，每天应当进行12小时以上的俯卧位通气。俯卧位通气效果不佳者，如条件允许，应当尽快考虑体外膜肺氧合（</a:t>
            </a:r>
            <a:r>
              <a:rPr lang="en-US" altLang="zh-CN" sz="1400" dirty="0">
                <a:latin typeface="+mj-ea"/>
                <a:ea typeface="+mj-ea"/>
              </a:rPr>
              <a:t>ECMO</a:t>
            </a:r>
            <a:r>
              <a:rPr lang="zh-CN" altLang="en-US" sz="1400" dirty="0">
                <a:latin typeface="+mj-ea"/>
                <a:ea typeface="+mj-ea"/>
              </a:rPr>
              <a:t>）</a:t>
            </a:r>
            <a:endParaRPr lang="zh-CN" altLang="en-US" sz="1400" dirty="0">
              <a:latin typeface="+mj-ea"/>
              <a:ea typeface="+mj-ea"/>
            </a:endParaRPr>
          </a:p>
        </p:txBody>
      </p:sp>
      <p:sp>
        <p:nvSpPr>
          <p:cNvPr id="8" name="标题 7"/>
          <p:cNvSpPr>
            <a:spLocks noGrp="1"/>
          </p:cNvSpPr>
          <p:nvPr>
            <p:ph type="ctrTitle"/>
          </p:nvPr>
        </p:nvSpPr>
        <p:spPr>
          <a:xfrm>
            <a:off x="984962" y="144234"/>
            <a:ext cx="8831425" cy="733958"/>
          </a:xfrm>
        </p:spPr>
        <p:txBody>
          <a:bodyPr/>
          <a:lstStyle/>
          <a:p>
            <a:pPr algn="ctr"/>
            <a:br>
              <a:rPr lang="en-US" altLang="zh-CN" dirty="0"/>
            </a:br>
            <a:r>
              <a:rPr lang="zh-CN" altLang="en-US" dirty="0"/>
              <a:t>重型、危重型病例的治疗</a:t>
            </a:r>
            <a:br>
              <a:rPr lang="zh-CN" altLang="en-US" dirty="0"/>
            </a:br>
            <a:endParaRPr lang="zh-CN"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0661" y="982337"/>
            <a:ext cx="9504365" cy="829945"/>
          </a:xfrm>
          <a:prstGeom prst="rect">
            <a:avLst/>
          </a:prstGeom>
        </p:spPr>
        <p:txBody>
          <a:bodyPr wrap="square">
            <a:spAutoFit/>
          </a:bodyPr>
          <a:lstStyle/>
          <a:p>
            <a:pPr>
              <a:lnSpc>
                <a:spcPct val="200000"/>
              </a:lnSpc>
            </a:pPr>
            <a:r>
              <a:rPr lang="zh-CN" altLang="en-US" sz="2400" dirty="0">
                <a:latin typeface="+mj-ea"/>
                <a:ea typeface="+mj-ea"/>
              </a:rPr>
              <a:t>3</a:t>
            </a:r>
            <a:r>
              <a:rPr lang="en-US" altLang="zh-CN" sz="2400" dirty="0">
                <a:latin typeface="+mj-ea"/>
                <a:ea typeface="+mj-ea"/>
              </a:rPr>
              <a:t>.</a:t>
            </a:r>
            <a:r>
              <a:rPr lang="zh-CN" altLang="en-US" sz="2400" dirty="0">
                <a:latin typeface="+mj-ea"/>
                <a:ea typeface="+mj-ea"/>
              </a:rPr>
              <a:t> 抗病毒治疗</a:t>
            </a:r>
            <a:endParaRPr lang="zh-CN" altLang="en-US" sz="2400" dirty="0">
              <a:latin typeface="+mj-ea"/>
              <a:ea typeface="+mj-ea"/>
            </a:endParaRPr>
          </a:p>
        </p:txBody>
      </p:sp>
      <p:sp>
        <p:nvSpPr>
          <p:cNvPr id="9" name="文本框 8"/>
          <p:cNvSpPr txBox="1"/>
          <p:nvPr/>
        </p:nvSpPr>
        <p:spPr>
          <a:xfrm>
            <a:off x="1457960" y="2068195"/>
            <a:ext cx="6985000" cy="1938020"/>
          </a:xfrm>
          <a:prstGeom prst="rect">
            <a:avLst/>
          </a:prstGeom>
          <a:noFill/>
        </p:spPr>
        <p:txBody>
          <a:bodyPr wrap="square" rtlCol="0" anchor="t">
            <a:spAutoFit/>
          </a:bodyPr>
          <a:p>
            <a:pPr marL="342900" indent="-342900" fontAlgn="auto">
              <a:lnSpc>
                <a:spcPct val="150000"/>
              </a:lnSpc>
              <a:buFont typeface="Wingdings" panose="05000000000000000000" charset="0"/>
              <a:buChar char="l"/>
            </a:pPr>
            <a:r>
              <a:rPr lang="zh-CN" altLang="en-US" sz="2000">
                <a:latin typeface="Arial" panose="020B0604020202020204" pitchFamily="34" charset="0"/>
                <a:cs typeface="Arial" panose="020B0604020202020204" pitchFamily="34" charset="0"/>
              </a:rPr>
              <a:t>α</a:t>
            </a:r>
            <a:r>
              <a:rPr lang="en-US" altLang="zh-CN" sz="2000">
                <a:latin typeface="Arial" panose="020B0604020202020204" pitchFamily="34" charset="0"/>
                <a:cs typeface="Arial" panose="020B0604020202020204" pitchFamily="34" charset="0"/>
              </a:rPr>
              <a:t>-</a:t>
            </a:r>
            <a:r>
              <a:rPr lang="zh-CN" altLang="en-US" sz="2000"/>
              <a:t>干扰素  （</a:t>
            </a:r>
            <a:r>
              <a:rPr lang="en-US" altLang="zh-CN" sz="2000"/>
              <a:t>500</a:t>
            </a:r>
            <a:r>
              <a:rPr lang="zh-CN" altLang="en-US" sz="2000"/>
              <a:t>万单位加入</a:t>
            </a:r>
            <a:r>
              <a:rPr lang="en-US" altLang="zh-CN" sz="2000"/>
              <a:t>2ml</a:t>
            </a:r>
            <a:r>
              <a:rPr lang="zh-CN" altLang="en-US" sz="2000"/>
              <a:t>生理盐水，雾化吸入）</a:t>
            </a:r>
            <a:endParaRPr lang="zh-CN" altLang="en-US" sz="2000"/>
          </a:p>
          <a:p>
            <a:pPr marL="342900" indent="-342900" fontAlgn="auto">
              <a:lnSpc>
                <a:spcPct val="150000"/>
              </a:lnSpc>
              <a:buFont typeface="Wingdings" panose="05000000000000000000" charset="0"/>
              <a:buChar char="l"/>
            </a:pPr>
            <a:r>
              <a:rPr lang="zh-CN" altLang="en-US" sz="2000"/>
              <a:t>利巴韦林（</a:t>
            </a:r>
            <a:r>
              <a:rPr lang="en-US" altLang="zh-CN" sz="2000"/>
              <a:t>500mg/</a:t>
            </a:r>
            <a:r>
              <a:rPr lang="zh-CN" altLang="en-US" sz="2000"/>
              <a:t>次，一天</a:t>
            </a:r>
            <a:r>
              <a:rPr lang="en-US" altLang="zh-CN" sz="2000"/>
              <a:t>2-3</a:t>
            </a:r>
            <a:r>
              <a:rPr lang="zh-CN" altLang="en-US" sz="2000"/>
              <a:t>次）</a:t>
            </a:r>
            <a:endParaRPr lang="zh-CN" altLang="en-US" sz="2000"/>
          </a:p>
          <a:p>
            <a:pPr marL="342900" indent="-342900" fontAlgn="auto">
              <a:lnSpc>
                <a:spcPct val="150000"/>
              </a:lnSpc>
              <a:buFont typeface="Wingdings" panose="05000000000000000000" charset="0"/>
              <a:buChar char="l"/>
            </a:pPr>
            <a:r>
              <a:rPr lang="zh-CN" altLang="en-US" sz="2000"/>
              <a:t>瑞德西韦  （正在进行三期临床试验</a:t>
            </a:r>
            <a:r>
              <a:rPr lang="zh-CN" altLang="en-US" sz="2000"/>
              <a:t>）</a:t>
            </a:r>
            <a:endParaRPr lang="zh-CN" altLang="en-US" sz="2000"/>
          </a:p>
          <a:p>
            <a:pPr marL="342900" indent="-342900" fontAlgn="auto">
              <a:lnSpc>
                <a:spcPct val="150000"/>
              </a:lnSpc>
              <a:buFont typeface="Wingdings" panose="05000000000000000000" charset="0"/>
              <a:buChar char="l"/>
            </a:pPr>
            <a:endParaRPr lang="en-US" altLang="zh-CN" sz="2000"/>
          </a:p>
        </p:txBody>
      </p:sp>
      <p:sp>
        <p:nvSpPr>
          <p:cNvPr id="10" name="标题 7"/>
          <p:cNvSpPr>
            <a:spLocks noGrp="1"/>
          </p:cNvSpPr>
          <p:nvPr/>
        </p:nvSpPr>
        <p:spPr>
          <a:xfrm>
            <a:off x="774142" y="127089"/>
            <a:ext cx="8831425" cy="733958"/>
          </a:xfrm>
        </p:spPr>
        <p:txBody>
          <a:bodyPr lIns="115310" tIns="57654" rIns="115310" bIns="57654" anchor="ctr" anchorCtr="0">
            <a:noAutofit/>
          </a:bodyPr>
          <a:lstStyle>
            <a:lvl1pPr algn="l" defTabSz="685800" rtl="0" eaLnBrk="1" latinLnBrk="0" hangingPunct="1">
              <a:lnSpc>
                <a:spcPct val="100000"/>
              </a:lnSpc>
              <a:spcBef>
                <a:spcPct val="0"/>
              </a:spcBef>
              <a:buNone/>
              <a:defRPr sz="2400" b="1" kern="1200">
                <a:solidFill>
                  <a:srgbClr val="005CAB"/>
                </a:solidFill>
                <a:latin typeface="+mj-lt"/>
                <a:ea typeface="+mj-ea"/>
                <a:cs typeface="+mj-cs"/>
              </a:defRPr>
            </a:lvl1pPr>
          </a:lstStyle>
          <a:p>
            <a:pPr algn="ctr"/>
            <a:br>
              <a:rPr lang="en-US" altLang="zh-CN" dirty="0"/>
            </a:br>
            <a:r>
              <a:rPr lang="zh-CN" altLang="en-US" dirty="0"/>
              <a:t>重型、危重型病例的治疗</a:t>
            </a:r>
            <a:br>
              <a:rPr lang="zh-CN" altLang="en-US" dirty="0"/>
            </a:br>
            <a:endParaRPr lang="zh-CN"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721" y="968367"/>
            <a:ext cx="9504365" cy="829945"/>
          </a:xfrm>
          <a:prstGeom prst="rect">
            <a:avLst/>
          </a:prstGeom>
        </p:spPr>
        <p:txBody>
          <a:bodyPr wrap="square">
            <a:spAutoFit/>
          </a:bodyPr>
          <a:lstStyle/>
          <a:p>
            <a:pPr>
              <a:lnSpc>
                <a:spcPct val="200000"/>
              </a:lnSpc>
            </a:pPr>
            <a:r>
              <a:rPr lang="en-US" altLang="zh-CN" sz="2400" dirty="0">
                <a:latin typeface="+mj-ea"/>
                <a:ea typeface="+mj-ea"/>
              </a:rPr>
              <a:t>4.</a:t>
            </a:r>
            <a:r>
              <a:rPr lang="zh-CN" altLang="en-US" sz="2400" dirty="0">
                <a:latin typeface="+mj-ea"/>
                <a:ea typeface="+mj-ea"/>
              </a:rPr>
              <a:t> 药物治疗-糖皮质激素</a:t>
            </a:r>
            <a:endParaRPr lang="zh-CN" altLang="en-US" sz="2400" dirty="0">
              <a:latin typeface="+mj-ea"/>
              <a:ea typeface="+mj-ea"/>
            </a:endParaRPr>
          </a:p>
        </p:txBody>
      </p:sp>
      <p:sp>
        <p:nvSpPr>
          <p:cNvPr id="9" name="文本框 8"/>
          <p:cNvSpPr txBox="1"/>
          <p:nvPr/>
        </p:nvSpPr>
        <p:spPr>
          <a:xfrm>
            <a:off x="774065" y="1896745"/>
            <a:ext cx="7919720" cy="2707005"/>
          </a:xfrm>
          <a:prstGeom prst="rect">
            <a:avLst/>
          </a:prstGeom>
          <a:noFill/>
        </p:spPr>
        <p:txBody>
          <a:bodyPr wrap="square" rtlCol="0" anchor="t">
            <a:spAutoFit/>
          </a:bodyPr>
          <a:p>
            <a:pPr fontAlgn="auto">
              <a:lnSpc>
                <a:spcPct val="150000"/>
              </a:lnSpc>
            </a:pPr>
            <a:r>
              <a:rPr lang="zh-CN" altLang="en-US" sz="2000" dirty="0">
                <a:latin typeface="+mj-ea"/>
                <a:ea typeface="+mj-ea"/>
                <a:sym typeface="+mn-ea"/>
              </a:rPr>
              <a:t>对于氧合指标进行性恶化、影像学进展迅速、机体炎症反应过度激活状态的患者，酌情短期内（3-5日）使用糖皮质激素，建议剂量不超过相当于甲泼尼龙1-2mg/kg/日</a:t>
            </a:r>
            <a:r>
              <a:rPr lang="zh-CN" altLang="en-US" sz="2000" b="1" dirty="0">
                <a:solidFill>
                  <a:srgbClr val="FF0000"/>
                </a:solidFill>
                <a:latin typeface="+mj-ea"/>
                <a:ea typeface="+mj-ea"/>
                <a:sym typeface="+mn-ea"/>
              </a:rPr>
              <a:t>（地塞米松，</a:t>
            </a:r>
            <a:r>
              <a:rPr lang="en-US" altLang="zh-CN" sz="2000" b="1" dirty="0">
                <a:solidFill>
                  <a:srgbClr val="FF0000"/>
                </a:solidFill>
                <a:latin typeface="+mj-ea"/>
                <a:ea typeface="+mj-ea"/>
                <a:sym typeface="+mn-ea"/>
              </a:rPr>
              <a:t> 5-10mg/</a:t>
            </a:r>
            <a:r>
              <a:rPr lang="zh-CN" altLang="en-US" sz="2000" b="1" dirty="0">
                <a:solidFill>
                  <a:srgbClr val="FF0000"/>
                </a:solidFill>
                <a:latin typeface="+mj-ea"/>
                <a:ea typeface="+mj-ea"/>
                <a:sym typeface="+mn-ea"/>
              </a:rPr>
              <a:t>人</a:t>
            </a:r>
            <a:r>
              <a:rPr lang="en-US" altLang="zh-CN" sz="2000" b="1" dirty="0">
                <a:solidFill>
                  <a:srgbClr val="FF0000"/>
                </a:solidFill>
                <a:latin typeface="+mj-ea"/>
                <a:ea typeface="+mj-ea"/>
                <a:sym typeface="+mn-ea"/>
              </a:rPr>
              <a:t>/</a:t>
            </a:r>
            <a:r>
              <a:rPr lang="zh-CN" altLang="en-US" sz="2000" b="1" dirty="0">
                <a:solidFill>
                  <a:srgbClr val="FF0000"/>
                </a:solidFill>
                <a:latin typeface="+mj-ea"/>
                <a:ea typeface="+mj-ea"/>
                <a:sym typeface="+mn-ea"/>
              </a:rPr>
              <a:t>日），</a:t>
            </a:r>
            <a:r>
              <a:rPr lang="zh-CN" altLang="en-US" sz="2000" dirty="0">
                <a:latin typeface="+mj-ea"/>
                <a:ea typeface="+mj-ea"/>
                <a:sym typeface="+mn-ea"/>
              </a:rPr>
              <a:t>应当注意较大剂量糖皮质激素由于免疫抑制作用，会延缓对冠状病毒的清除；</a:t>
            </a:r>
            <a:endParaRPr lang="zh-CN" altLang="en-US" sz="2000" dirty="0">
              <a:latin typeface="+mj-ea"/>
              <a:ea typeface="+mj-ea"/>
              <a:sym typeface="+mn-ea"/>
            </a:endParaRPr>
          </a:p>
          <a:p>
            <a:pPr>
              <a:lnSpc>
                <a:spcPct val="100000"/>
              </a:lnSpc>
            </a:pPr>
            <a:endParaRPr lang="zh-CN" altLang="en-US" sz="2000"/>
          </a:p>
        </p:txBody>
      </p:sp>
      <p:sp>
        <p:nvSpPr>
          <p:cNvPr id="10" name="标题 7"/>
          <p:cNvSpPr>
            <a:spLocks noGrp="1"/>
          </p:cNvSpPr>
          <p:nvPr/>
        </p:nvSpPr>
        <p:spPr>
          <a:xfrm>
            <a:off x="774142" y="127089"/>
            <a:ext cx="8831425" cy="733958"/>
          </a:xfrm>
        </p:spPr>
        <p:txBody>
          <a:bodyPr lIns="115310" tIns="57654" rIns="115310" bIns="57654" anchor="ctr" anchorCtr="0">
            <a:noAutofit/>
          </a:bodyPr>
          <a:lstStyle>
            <a:lvl1pPr algn="l" defTabSz="685800" rtl="0" eaLnBrk="1" latinLnBrk="0" hangingPunct="1">
              <a:lnSpc>
                <a:spcPct val="100000"/>
              </a:lnSpc>
              <a:spcBef>
                <a:spcPct val="0"/>
              </a:spcBef>
              <a:buNone/>
              <a:defRPr sz="2400" b="1" kern="1200">
                <a:solidFill>
                  <a:srgbClr val="005CAB"/>
                </a:solidFill>
                <a:latin typeface="+mj-lt"/>
                <a:ea typeface="+mj-ea"/>
                <a:cs typeface="+mj-cs"/>
              </a:defRPr>
            </a:lvl1pPr>
          </a:lstStyle>
          <a:p>
            <a:pPr algn="ctr"/>
            <a:br>
              <a:rPr lang="en-US" altLang="zh-CN" dirty="0"/>
            </a:br>
            <a:r>
              <a:rPr lang="zh-CN" altLang="en-US" dirty="0"/>
              <a:t>重型、危重型病例的治疗</a:t>
            </a:r>
            <a:br>
              <a:rPr lang="zh-CN" altLang="en-US" dirty="0"/>
            </a:br>
            <a:endParaRPr lang="zh-CN" altLang="en-US" dirty="0"/>
          </a:p>
        </p:txBody>
      </p:sp>
      <p:pic>
        <p:nvPicPr>
          <p:cNvPr id="3" name="图片 2" descr="u=3235976241,452919114&amp;fm=26&amp;gp=0"/>
          <p:cNvPicPr>
            <a:picLocks noChangeAspect="1"/>
          </p:cNvPicPr>
          <p:nvPr/>
        </p:nvPicPr>
        <p:blipFill>
          <a:blip r:embed="rId1"/>
          <a:srcRect l="35730" t="7943" r="34080" b="6857"/>
          <a:stretch>
            <a:fillRect/>
          </a:stretch>
        </p:blipFill>
        <p:spPr>
          <a:xfrm>
            <a:off x="8813165" y="1576070"/>
            <a:ext cx="1917065" cy="378714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8470" y="1661160"/>
            <a:ext cx="9694545" cy="1660525"/>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latin typeface="+mj-ea"/>
                <a:ea typeface="+mj-ea"/>
              </a:rPr>
              <a:t>抗菌治疗</a:t>
            </a:r>
            <a:endParaRPr lang="en-US" altLang="zh-CN" dirty="0">
              <a:latin typeface="+mj-ea"/>
              <a:ea typeface="+mj-ea"/>
            </a:endParaRPr>
          </a:p>
          <a:p>
            <a:pPr>
              <a:lnSpc>
                <a:spcPct val="150000"/>
              </a:lnSpc>
            </a:pPr>
            <a:r>
              <a:rPr lang="en-US" altLang="zh-CN" dirty="0">
                <a:latin typeface="+mj-ea"/>
                <a:ea typeface="+mj-ea"/>
              </a:rPr>
              <a:t>     ——</a:t>
            </a:r>
            <a:r>
              <a:rPr lang="zh-CN" altLang="en-US" dirty="0">
                <a:latin typeface="+mj-ea"/>
                <a:ea typeface="+mj-ea"/>
              </a:rPr>
              <a:t>避免盲目或不恰当使用抗菌药物，尤其是联合使用广谱抗菌药物；</a:t>
            </a:r>
            <a:endParaRPr lang="en-US" altLang="zh-CN" dirty="0">
              <a:latin typeface="+mj-ea"/>
              <a:ea typeface="+mj-ea"/>
            </a:endParaRPr>
          </a:p>
          <a:p>
            <a:pPr marL="285750" indent="-285750">
              <a:lnSpc>
                <a:spcPct val="150000"/>
              </a:lnSpc>
              <a:buFont typeface="Arial" panose="020B0604020202020204" pitchFamily="34" charset="0"/>
              <a:buChar char="•"/>
            </a:pPr>
            <a:endParaRPr lang="en-US" altLang="zh-CN" sz="1600" dirty="0">
              <a:solidFill>
                <a:srgbClr val="FF0000"/>
              </a:solidFill>
              <a:latin typeface="+mj-ea"/>
              <a:ea typeface="+mj-ea"/>
            </a:endParaRPr>
          </a:p>
          <a:p>
            <a:pPr>
              <a:lnSpc>
                <a:spcPct val="150000"/>
              </a:lnSpc>
            </a:pPr>
            <a:endParaRPr lang="zh-CN" altLang="en-US" sz="1600" dirty="0">
              <a:solidFill>
                <a:srgbClr val="FF0000"/>
              </a:solidFill>
              <a:latin typeface="+mj-ea"/>
              <a:ea typeface="+mj-ea"/>
            </a:endParaRPr>
          </a:p>
        </p:txBody>
      </p:sp>
      <p:sp>
        <p:nvSpPr>
          <p:cNvPr id="3" name="矩形 2"/>
          <p:cNvSpPr/>
          <p:nvPr/>
        </p:nvSpPr>
        <p:spPr>
          <a:xfrm>
            <a:off x="826135" y="3324860"/>
            <a:ext cx="7129145" cy="1115060"/>
          </a:xfrm>
          <a:prstGeom prst="rect">
            <a:avLst/>
          </a:prstGeom>
          <a:solidFill>
            <a:srgbClr val="0070C0">
              <a:alpha val="41961"/>
            </a:srgbClr>
          </a:solidFill>
          <a:ln w="63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a:solidFill>
                  <a:srgbClr val="FF0000"/>
                </a:solidFill>
              </a:rPr>
              <a:t>指南并未拒绝抗生素使用，而是强调合理使用的必要性，抗生素选择，对于不同类型的灭菌活性应加以关注，如大环内酯类（阿奇霉素）、喹诺酮类（莫西沙星）</a:t>
            </a:r>
            <a:endParaRPr lang="zh-CN" altLang="en-US" sz="1600" b="1" dirty="0">
              <a:solidFill>
                <a:srgbClr val="FF0000"/>
              </a:solidFill>
            </a:endParaRPr>
          </a:p>
        </p:txBody>
      </p:sp>
      <p:sp>
        <p:nvSpPr>
          <p:cNvPr id="6" name="箭头: 下 5"/>
          <p:cNvSpPr/>
          <p:nvPr/>
        </p:nvSpPr>
        <p:spPr>
          <a:xfrm>
            <a:off x="3612883" y="2795978"/>
            <a:ext cx="1375090" cy="383864"/>
          </a:xfrm>
          <a:prstGeom prst="downArrow">
            <a:avLst/>
          </a:prstGeom>
          <a:solidFill>
            <a:srgbClr val="0070C0">
              <a:alpha val="41961"/>
            </a:srgbClr>
          </a:solidFill>
          <a:ln w="63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400" dirty="0">
              <a:solidFill>
                <a:schemeClr val="tx1"/>
              </a:solidFill>
            </a:endParaRPr>
          </a:p>
        </p:txBody>
      </p:sp>
      <p:pic>
        <p:nvPicPr>
          <p:cNvPr id="5" name="图片 4" descr="拜复乐"/>
          <p:cNvPicPr>
            <a:picLocks noChangeAspect="1"/>
          </p:cNvPicPr>
          <p:nvPr/>
        </p:nvPicPr>
        <p:blipFill>
          <a:blip r:embed="rId1"/>
          <a:srcRect t="15588" b="15413"/>
          <a:stretch>
            <a:fillRect/>
          </a:stretch>
        </p:blipFill>
        <p:spPr>
          <a:xfrm>
            <a:off x="8041640" y="2576830"/>
            <a:ext cx="2700655" cy="1410335"/>
          </a:xfrm>
          <a:prstGeom prst="rect">
            <a:avLst/>
          </a:prstGeom>
        </p:spPr>
      </p:pic>
      <p:sp>
        <p:nvSpPr>
          <p:cNvPr id="7" name="矩形 6"/>
          <p:cNvSpPr/>
          <p:nvPr/>
        </p:nvSpPr>
        <p:spPr>
          <a:xfrm>
            <a:off x="458676" y="831207"/>
            <a:ext cx="9504365" cy="829945"/>
          </a:xfrm>
          <a:prstGeom prst="rect">
            <a:avLst/>
          </a:prstGeom>
        </p:spPr>
        <p:txBody>
          <a:bodyPr wrap="square">
            <a:spAutoFit/>
          </a:bodyPr>
          <a:p>
            <a:pPr>
              <a:lnSpc>
                <a:spcPct val="200000"/>
              </a:lnSpc>
            </a:pPr>
            <a:r>
              <a:rPr lang="en-US" altLang="zh-CN" sz="2400" dirty="0">
                <a:latin typeface="+mj-ea"/>
                <a:ea typeface="+mj-ea"/>
              </a:rPr>
              <a:t>5.</a:t>
            </a:r>
            <a:r>
              <a:rPr lang="zh-CN" altLang="en-US" sz="2400" dirty="0">
                <a:latin typeface="+mj-ea"/>
                <a:ea typeface="+mj-ea"/>
              </a:rPr>
              <a:t> 药物治疗-抗生素</a:t>
            </a:r>
            <a:endParaRPr lang="zh-CN" altLang="en-US" sz="2400" dirty="0">
              <a:latin typeface="+mj-ea"/>
              <a:ea typeface="+mj-ea"/>
            </a:endParaRPr>
          </a:p>
        </p:txBody>
      </p:sp>
      <p:sp>
        <p:nvSpPr>
          <p:cNvPr id="10" name="标题 7"/>
          <p:cNvSpPr>
            <a:spLocks noGrp="1"/>
          </p:cNvSpPr>
          <p:nvPr/>
        </p:nvSpPr>
        <p:spPr>
          <a:xfrm>
            <a:off x="795097" y="97244"/>
            <a:ext cx="8831425" cy="733958"/>
          </a:xfrm>
        </p:spPr>
        <p:txBody>
          <a:bodyPr lIns="115310" tIns="57654" rIns="115310" bIns="57654" anchor="ctr" anchorCtr="0">
            <a:noAutofit/>
          </a:bodyPr>
          <a:lstStyle>
            <a:lvl1pPr algn="l" defTabSz="685800" rtl="0" eaLnBrk="1" latinLnBrk="0" hangingPunct="1">
              <a:lnSpc>
                <a:spcPct val="100000"/>
              </a:lnSpc>
              <a:spcBef>
                <a:spcPct val="0"/>
              </a:spcBef>
              <a:buNone/>
              <a:defRPr sz="2400" b="1" kern="1200">
                <a:solidFill>
                  <a:srgbClr val="005CAB"/>
                </a:solidFill>
                <a:latin typeface="+mj-lt"/>
                <a:ea typeface="+mj-ea"/>
                <a:cs typeface="+mj-cs"/>
              </a:defRPr>
            </a:lvl1pPr>
          </a:lstStyle>
          <a:p>
            <a:pPr algn="ctr"/>
            <a:br>
              <a:rPr lang="en-US" altLang="zh-CN" dirty="0"/>
            </a:br>
            <a:r>
              <a:rPr lang="zh-CN" altLang="en-US" dirty="0"/>
              <a:t>重型、危重型病例的治疗</a:t>
            </a:r>
            <a:br>
              <a:rPr lang="zh-CN" altLang="en-US" dirty="0"/>
            </a:br>
            <a:endParaRPr lang="zh-CN" altLang="en-US" dirty="0"/>
          </a:p>
        </p:txBody>
      </p:sp>
      <p:pic>
        <p:nvPicPr>
          <p:cNvPr id="2" name="图片 1" descr="阿奇霉素"/>
          <p:cNvPicPr>
            <a:picLocks noChangeAspect="1"/>
          </p:cNvPicPr>
          <p:nvPr/>
        </p:nvPicPr>
        <p:blipFill>
          <a:blip r:embed="rId2"/>
          <a:srcRect l="5009" t="16622" r="5405" b="21099"/>
          <a:stretch>
            <a:fillRect/>
          </a:stretch>
        </p:blipFill>
        <p:spPr>
          <a:xfrm>
            <a:off x="7955280" y="926465"/>
            <a:ext cx="2874010" cy="170815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ctrTitle" idx="4294967295"/>
          </p:nvPr>
        </p:nvSpPr>
        <p:spPr>
          <a:xfrm>
            <a:off x="1172845" y="1473835"/>
            <a:ext cx="9264650" cy="3632835"/>
          </a:xfrm>
        </p:spPr>
        <p:txBody>
          <a:bodyPr/>
          <a:p>
            <a:pPr fontAlgn="auto">
              <a:lnSpc>
                <a:spcPct val="150000"/>
              </a:lnSpc>
            </a:pPr>
            <a:r>
              <a:rPr lang="en-US" altLang="zh-CN" sz="2400" dirty="0">
                <a:latin typeface="+mj-ea"/>
                <a:sym typeface="+mn-ea"/>
              </a:rPr>
              <a:t>6</a:t>
            </a:r>
            <a:r>
              <a:rPr lang="zh-CN" altLang="en-US" sz="2400" dirty="0">
                <a:latin typeface="+mj-ea"/>
                <a:sym typeface="+mn-ea"/>
              </a:rPr>
              <a:t>. 丙种球蛋白；</a:t>
            </a:r>
            <a:br>
              <a:rPr lang="zh-CN" altLang="en-US" sz="2400" dirty="0">
                <a:latin typeface="+mj-ea"/>
                <a:sym typeface="+mn-ea"/>
              </a:rPr>
            </a:br>
            <a:r>
              <a:rPr lang="en-US" altLang="zh-CN" sz="2400" dirty="0">
                <a:solidFill>
                  <a:srgbClr val="FF0000"/>
                </a:solidFill>
                <a:latin typeface="+mj-ea"/>
                <a:sym typeface="+mn-ea"/>
              </a:rPr>
              <a:t>7</a:t>
            </a:r>
            <a:r>
              <a:rPr lang="zh-CN" altLang="en-US" sz="2400" dirty="0">
                <a:solidFill>
                  <a:srgbClr val="FF0000"/>
                </a:solidFill>
                <a:latin typeface="+mj-ea"/>
                <a:sym typeface="+mn-ea"/>
              </a:rPr>
              <a:t>. </a:t>
            </a:r>
            <a:r>
              <a:rPr lang="zh-CN" altLang="en-US" sz="2400" dirty="0">
                <a:solidFill>
                  <a:srgbClr val="FF0000"/>
                </a:solidFill>
                <a:latin typeface="+mj-ea"/>
                <a:sym typeface="+mn-ea"/>
              </a:rPr>
              <a:t>康复者血浆治疗：适用于病情进展较快、重型和危重型患者；</a:t>
            </a:r>
            <a:br>
              <a:rPr lang="zh-CN" altLang="en-US" sz="2400" dirty="0">
                <a:solidFill>
                  <a:srgbClr val="FF0000"/>
                </a:solidFill>
                <a:latin typeface="+mj-ea"/>
                <a:sym typeface="+mn-ea"/>
              </a:rPr>
            </a:br>
            <a:r>
              <a:rPr lang="en-US" altLang="zh-CN" sz="2400" dirty="0">
                <a:latin typeface="+mj-ea"/>
                <a:sym typeface="+mn-ea"/>
              </a:rPr>
              <a:t>8</a:t>
            </a:r>
            <a:r>
              <a:rPr lang="zh-CN" altLang="en-US" sz="2400" dirty="0">
                <a:latin typeface="+mj-ea"/>
                <a:sym typeface="+mn-ea"/>
              </a:rPr>
              <a:t>. </a:t>
            </a:r>
            <a:r>
              <a:rPr lang="zh-CN" altLang="en-US" sz="2400" dirty="0">
                <a:latin typeface="+mj-ea"/>
                <a:sym typeface="+mn-ea"/>
              </a:rPr>
              <a:t>循环支持：充分液体复苏的基础上，改善微循环，使用血管活性药物，必要时进行血流动力学监测；</a:t>
            </a:r>
            <a:br>
              <a:rPr lang="en-US" altLang="zh-CN" sz="2400" dirty="0">
                <a:latin typeface="+mj-ea"/>
                <a:sym typeface="+mn-ea"/>
              </a:rPr>
            </a:br>
            <a:r>
              <a:rPr lang="en-US" altLang="zh-CN" sz="2400" dirty="0">
                <a:latin typeface="+mj-ea"/>
                <a:sym typeface="+mn-ea"/>
              </a:rPr>
              <a:t>9. </a:t>
            </a:r>
            <a:r>
              <a:rPr lang="zh-CN" altLang="en-US" sz="2400" dirty="0">
                <a:latin typeface="+mj-ea"/>
                <a:sym typeface="+mn-ea"/>
              </a:rPr>
              <a:t>其他治疗措施</a:t>
            </a:r>
            <a:endParaRPr lang="zh-CN" altLang="en-US" sz="2400"/>
          </a:p>
        </p:txBody>
      </p:sp>
      <p:sp>
        <p:nvSpPr>
          <p:cNvPr id="10" name="标题 7"/>
          <p:cNvSpPr>
            <a:spLocks noGrp="1"/>
          </p:cNvSpPr>
          <p:nvPr/>
        </p:nvSpPr>
        <p:spPr>
          <a:xfrm>
            <a:off x="774142" y="127089"/>
            <a:ext cx="8831425" cy="733958"/>
          </a:xfrm>
        </p:spPr>
        <p:txBody>
          <a:bodyPr lIns="115310" tIns="57654" rIns="115310" bIns="57654" anchor="ctr" anchorCtr="0">
            <a:noAutofit/>
          </a:bodyPr>
          <a:lstStyle>
            <a:lvl1pPr algn="l" defTabSz="685800" rtl="0" eaLnBrk="1" latinLnBrk="0" hangingPunct="1">
              <a:lnSpc>
                <a:spcPct val="100000"/>
              </a:lnSpc>
              <a:spcBef>
                <a:spcPct val="0"/>
              </a:spcBef>
              <a:buNone/>
              <a:defRPr sz="2400" b="1" kern="1200">
                <a:solidFill>
                  <a:srgbClr val="005CAB"/>
                </a:solidFill>
                <a:latin typeface="+mj-lt"/>
                <a:ea typeface="+mj-ea"/>
                <a:cs typeface="+mj-cs"/>
              </a:defRPr>
            </a:lvl1pPr>
          </a:lstStyle>
          <a:p>
            <a:pPr algn="ctr"/>
            <a:br>
              <a:rPr lang="en-US" altLang="zh-CN" dirty="0"/>
            </a:br>
            <a:r>
              <a:rPr lang="zh-CN" altLang="en-US" dirty="0"/>
              <a:t>重型、危重型病例的治疗</a:t>
            </a:r>
            <a:br>
              <a:rPr lang="zh-CN" altLang="en-US" dirty="0"/>
            </a:br>
            <a:endParaRPr lang="zh-CN"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32623" y="227158"/>
            <a:ext cx="10540030" cy="733958"/>
          </a:xfrm>
        </p:spPr>
        <p:txBody>
          <a:bodyPr/>
          <a:lstStyle/>
          <a:p>
            <a:pPr algn="ctr"/>
            <a:r>
              <a:rPr lang="zh-CN" altLang="en-US" dirty="0">
                <a:solidFill>
                  <a:schemeClr val="tx1"/>
                </a:solidFill>
              </a:rPr>
              <a:t>中医药新冠肺炎在防治中发挥了重要作用</a:t>
            </a:r>
            <a:endParaRPr lang="zh-CN" altLang="en-US"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4591" y="1145711"/>
            <a:ext cx="2104646" cy="4170792"/>
          </a:xfrm>
          <a:prstGeom prst="rect">
            <a:avLst/>
          </a:prstGeom>
        </p:spPr>
      </p:pic>
      <p:sp>
        <p:nvSpPr>
          <p:cNvPr id="9" name="矩形 8"/>
          <p:cNvSpPr/>
          <p:nvPr/>
        </p:nvSpPr>
        <p:spPr>
          <a:xfrm>
            <a:off x="4116703" y="1257420"/>
            <a:ext cx="5760213" cy="2951898"/>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dirty="0">
                <a:solidFill>
                  <a:srgbClr val="333333"/>
                </a:solidFill>
                <a:latin typeface="+mn-ea"/>
              </a:rPr>
              <a:t>今日头条公布的实时数据，截至</a:t>
            </a:r>
            <a:r>
              <a:rPr lang="en-US" altLang="zh-CN" dirty="0">
                <a:solidFill>
                  <a:srgbClr val="333333"/>
                </a:solidFill>
                <a:latin typeface="+mn-ea"/>
              </a:rPr>
              <a:t>2</a:t>
            </a:r>
            <a:r>
              <a:rPr lang="zh-CN" altLang="en-US" dirty="0">
                <a:solidFill>
                  <a:srgbClr val="333333"/>
                </a:solidFill>
                <a:latin typeface="+mn-ea"/>
              </a:rPr>
              <a:t>月</a:t>
            </a:r>
            <a:r>
              <a:rPr lang="en-US" altLang="zh-CN" dirty="0">
                <a:solidFill>
                  <a:srgbClr val="333333"/>
                </a:solidFill>
                <a:latin typeface="+mn-ea"/>
              </a:rPr>
              <a:t>15</a:t>
            </a:r>
            <a:r>
              <a:rPr lang="zh-CN" altLang="en-US" dirty="0">
                <a:solidFill>
                  <a:srgbClr val="333333"/>
                </a:solidFill>
                <a:latin typeface="+mn-ea"/>
              </a:rPr>
              <a:t>日晚</a:t>
            </a:r>
            <a:r>
              <a:rPr lang="en-US" altLang="zh-CN" dirty="0">
                <a:solidFill>
                  <a:srgbClr val="333333"/>
                </a:solidFill>
                <a:latin typeface="+mn-ea"/>
              </a:rPr>
              <a:t>20</a:t>
            </a:r>
            <a:r>
              <a:rPr lang="zh-CN" altLang="en-US" dirty="0">
                <a:solidFill>
                  <a:srgbClr val="333333"/>
                </a:solidFill>
                <a:latin typeface="+mn-ea"/>
              </a:rPr>
              <a:t>时，在确诊人数超过</a:t>
            </a:r>
            <a:r>
              <a:rPr lang="en-US" altLang="zh-CN" dirty="0">
                <a:solidFill>
                  <a:srgbClr val="333333"/>
                </a:solidFill>
                <a:latin typeface="+mn-ea"/>
              </a:rPr>
              <a:t>70</a:t>
            </a:r>
            <a:r>
              <a:rPr lang="zh-CN" altLang="en-US" dirty="0">
                <a:solidFill>
                  <a:srgbClr val="333333"/>
                </a:solidFill>
                <a:latin typeface="+mn-ea"/>
              </a:rPr>
              <a:t>例的中国大陆各省（直辖市、自治区）中，按治愈率排序；</a:t>
            </a:r>
            <a:endParaRPr lang="en-US" altLang="zh-CN" dirty="0">
              <a:solidFill>
                <a:srgbClr val="333333"/>
              </a:solidFill>
              <a:latin typeface="+mn-ea"/>
            </a:endParaRPr>
          </a:p>
          <a:p>
            <a:pPr marL="285750" indent="-285750">
              <a:lnSpc>
                <a:spcPct val="150000"/>
              </a:lnSpc>
              <a:buFont typeface="Wingdings" panose="05000000000000000000" pitchFamily="2" charset="2"/>
              <a:buChar char="l"/>
            </a:pPr>
            <a:endParaRPr lang="en-US" altLang="zh-CN" dirty="0">
              <a:solidFill>
                <a:srgbClr val="333333"/>
              </a:solidFill>
              <a:latin typeface="+mn-ea"/>
            </a:endParaRPr>
          </a:p>
          <a:p>
            <a:pPr marL="285750" indent="-285750">
              <a:lnSpc>
                <a:spcPct val="150000"/>
              </a:lnSpc>
              <a:buFont typeface="Wingdings" panose="05000000000000000000" pitchFamily="2" charset="2"/>
              <a:buChar char="l"/>
            </a:pPr>
            <a:r>
              <a:rPr lang="zh-CN" altLang="en-US" dirty="0">
                <a:solidFill>
                  <a:srgbClr val="333333"/>
                </a:solidFill>
                <a:latin typeface="+mn-ea"/>
              </a:rPr>
              <a:t>我们可以清晰地看到，甘肃、宁夏的治愈率分别排在第一、第二；湖北、黑龙江的治愈率分别为倒一、倒二</a:t>
            </a:r>
            <a:r>
              <a:rPr lang="en-US" altLang="zh-CN" dirty="0">
                <a:solidFill>
                  <a:srgbClr val="333333"/>
                </a:solidFill>
                <a:latin typeface="+mn-ea"/>
              </a:rPr>
              <a:t>;</a:t>
            </a:r>
            <a:endParaRPr lang="zh-CN" altLang="en-US" dirty="0">
              <a:solidFill>
                <a:srgbClr val="333333"/>
              </a:solidFill>
              <a:latin typeface="+mn-ea"/>
            </a:endParaRPr>
          </a:p>
        </p:txBody>
      </p:sp>
      <p:sp>
        <p:nvSpPr>
          <p:cNvPr id="10" name="矩形 9"/>
          <p:cNvSpPr/>
          <p:nvPr/>
        </p:nvSpPr>
        <p:spPr>
          <a:xfrm>
            <a:off x="4116703" y="4624817"/>
            <a:ext cx="5878876" cy="1200329"/>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b="1" dirty="0">
                <a:solidFill>
                  <a:srgbClr val="FF0000"/>
                </a:solidFill>
                <a:latin typeface="+mn-ea"/>
              </a:rPr>
              <a:t>为什么会有出现宁夏、甘肃治愈率远超湖北这样的结果呢？</a:t>
            </a:r>
            <a:endParaRPr lang="en-US" altLang="zh-CN" b="1" dirty="0">
              <a:solidFill>
                <a:srgbClr val="FF0000"/>
              </a:solidFill>
              <a:latin typeface="+mn-ea"/>
            </a:endParaRPr>
          </a:p>
          <a:p>
            <a:pPr algn="ctr"/>
            <a:endParaRPr lang="en-US" altLang="zh-CN" b="1" dirty="0">
              <a:solidFill>
                <a:schemeClr val="tx1"/>
              </a:solidFill>
              <a:latin typeface="+mn-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32623" y="227158"/>
            <a:ext cx="10540030" cy="733958"/>
          </a:xfrm>
        </p:spPr>
        <p:txBody>
          <a:bodyPr/>
          <a:lstStyle/>
          <a:p>
            <a:pPr algn="ctr"/>
            <a:r>
              <a:rPr lang="zh-CN" altLang="en-US" dirty="0">
                <a:solidFill>
                  <a:schemeClr val="tx1"/>
                </a:solidFill>
              </a:rPr>
              <a:t>中医药新冠肺炎在防治中发挥了重要作用</a:t>
            </a:r>
            <a:endParaRPr lang="zh-CN" altLang="en-US" dirty="0"/>
          </a:p>
        </p:txBody>
      </p:sp>
      <p:sp>
        <p:nvSpPr>
          <p:cNvPr id="11" name="矩形 10"/>
          <p:cNvSpPr/>
          <p:nvPr/>
        </p:nvSpPr>
        <p:spPr>
          <a:xfrm>
            <a:off x="7497687" y="2803802"/>
            <a:ext cx="2954655" cy="369332"/>
          </a:xfrm>
          <a:prstGeom prst="rect">
            <a:avLst/>
          </a:prstGeom>
        </p:spPr>
        <p:txBody>
          <a:bodyPr wrap="none">
            <a:spAutoFit/>
          </a:bodyPr>
          <a:lstStyle/>
          <a:p>
            <a:pPr algn="ctr"/>
            <a:r>
              <a:rPr lang="zh-CN" altLang="en-US" b="1" dirty="0">
                <a:solidFill>
                  <a:srgbClr val="FF0000"/>
                </a:solidFill>
              </a:rPr>
              <a:t>答案就是中医药的参与度！</a:t>
            </a:r>
            <a:endParaRPr lang="zh-CN" altLang="en-US" dirty="0">
              <a:solidFill>
                <a:srgbClr val="FF0000"/>
              </a:solidFill>
            </a:endParaRPr>
          </a:p>
        </p:txBody>
      </p:sp>
      <p:sp>
        <p:nvSpPr>
          <p:cNvPr id="12" name="箭头: 下 11"/>
          <p:cNvSpPr/>
          <p:nvPr/>
        </p:nvSpPr>
        <p:spPr>
          <a:xfrm rot="16200000">
            <a:off x="6267442" y="2803759"/>
            <a:ext cx="1905582" cy="369420"/>
          </a:xfrm>
          <a:prstGeom prst="downArrow">
            <a:avLst/>
          </a:prstGeom>
          <a:solidFill>
            <a:srgbClr val="FF0000">
              <a:alpha val="41961"/>
            </a:srgbClr>
          </a:solidFill>
          <a:ln w="6350">
            <a:noFill/>
            <a:prstDash val="solid"/>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400" dirty="0">
              <a:solidFill>
                <a:schemeClr val="tx1"/>
              </a:solidFill>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3174" y="1190222"/>
            <a:ext cx="2499385" cy="427441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1625" y="1212215"/>
            <a:ext cx="4145915" cy="4231005"/>
          </a:xfrm>
          <a:prstGeom prst="rect">
            <a:avLst/>
          </a:prstGeom>
          <a:ln>
            <a:solidFill>
              <a:schemeClr val="bg2">
                <a:lumMod val="90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5902313" y="2219665"/>
            <a:ext cx="3973149" cy="3700440"/>
          </a:xfrm>
        </p:spPr>
        <p:txBody>
          <a:bodyPr rtlCol="0">
            <a:normAutofit/>
          </a:bodyPr>
          <a:lstStyle/>
          <a:p>
            <a:pPr rtl="0"/>
            <a:r>
              <a:rPr lang="zh-CN" altLang="en-US" b="1" dirty="0">
                <a:latin typeface="黑体" panose="02010609060101010101" charset="-122"/>
                <a:ea typeface="黑体" panose="02010609060101010101" charset="-122"/>
              </a:rPr>
              <a:t>感染方式：空气感染</a:t>
            </a:r>
            <a:endParaRPr lang="en-US" b="1" dirty="0">
              <a:latin typeface="黑体" panose="02010609060101010101" charset="-122"/>
              <a:ea typeface="黑体" panose="02010609060101010101" charset="-122"/>
            </a:endParaRPr>
          </a:p>
        </p:txBody>
      </p:sp>
      <p:sp>
        <p:nvSpPr>
          <p:cNvPr id="11" name="标题 10"/>
          <p:cNvSpPr>
            <a:spLocks noGrp="1"/>
          </p:cNvSpPr>
          <p:nvPr>
            <p:ph type="title"/>
          </p:nvPr>
        </p:nvSpPr>
        <p:spPr>
          <a:xfrm>
            <a:off x="676439" y="319845"/>
            <a:ext cx="5702863" cy="669967"/>
          </a:xfrm>
        </p:spPr>
        <p:txBody>
          <a:bodyPr rtlCol="0"/>
          <a:lstStyle/>
          <a:p>
            <a:pPr rtl="0"/>
            <a:r>
              <a:rPr lang="zh-CN" altLang="en-US" sz="2790" dirty="0">
                <a:solidFill>
                  <a:schemeClr val="tx2">
                    <a:lumMod val="90000"/>
                    <a:lumOff val="10000"/>
                  </a:schemeClr>
                </a:solidFill>
              </a:rPr>
              <a:t>流行病学特点</a:t>
            </a:r>
            <a:endParaRPr lang="en-US" sz="2790" dirty="0">
              <a:solidFill>
                <a:schemeClr val="tx2">
                  <a:lumMod val="90000"/>
                  <a:lumOff val="10000"/>
                </a:schemeClr>
              </a:solidFill>
            </a:endParaRPr>
          </a:p>
        </p:txBody>
      </p:sp>
      <p:sp>
        <p:nvSpPr>
          <p:cNvPr id="4" name="图文框 3"/>
          <p:cNvSpPr/>
          <p:nvPr/>
        </p:nvSpPr>
        <p:spPr>
          <a:xfrm>
            <a:off x="676439" y="1165966"/>
            <a:ext cx="216955" cy="218093"/>
          </a:xfrm>
          <a:prstGeom prst="frame">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solidFill>
                <a:schemeClr val="tx1"/>
              </a:solidFill>
            </a:endParaRPr>
          </a:p>
        </p:txBody>
      </p:sp>
      <p:sp>
        <p:nvSpPr>
          <p:cNvPr id="6" name="文本框 5"/>
          <p:cNvSpPr txBox="1"/>
          <p:nvPr/>
        </p:nvSpPr>
        <p:spPr>
          <a:xfrm>
            <a:off x="1040973" y="1068766"/>
            <a:ext cx="2340318" cy="412115"/>
          </a:xfrm>
          <a:prstGeom prst="rect">
            <a:avLst/>
          </a:prstGeom>
          <a:noFill/>
        </p:spPr>
        <p:txBody>
          <a:bodyPr wrap="square" rtlCol="0">
            <a:spAutoFit/>
          </a:bodyPr>
          <a:lstStyle/>
          <a:p>
            <a:r>
              <a:rPr lang="zh-CN" altLang="en-US" sz="2090" b="1" dirty="0">
                <a:solidFill>
                  <a:schemeClr val="tx2">
                    <a:lumMod val="75000"/>
                    <a:lumOff val="25000"/>
                  </a:schemeClr>
                </a:solidFill>
                <a:latin typeface="黑体" panose="02010609060101010101" charset="-122"/>
                <a:ea typeface="黑体" panose="02010609060101010101" charset="-122"/>
              </a:rPr>
              <a:t>感染方式</a:t>
            </a:r>
            <a:endParaRPr lang="zh-CN" altLang="en-US" sz="2090" b="1" dirty="0">
              <a:solidFill>
                <a:schemeClr val="tx2">
                  <a:lumMod val="75000"/>
                  <a:lumOff val="25000"/>
                </a:schemeClr>
              </a:solidFill>
              <a:latin typeface="黑体" panose="02010609060101010101" charset="-122"/>
              <a:ea typeface="黑体" panose="02010609060101010101" charset="-122"/>
            </a:endParaRPr>
          </a:p>
        </p:txBody>
      </p:sp>
      <p:pic>
        <p:nvPicPr>
          <p:cNvPr id="8" name="图片 7"/>
          <p:cNvPicPr>
            <a:picLocks noChangeAspect="1"/>
          </p:cNvPicPr>
          <p:nvPr/>
        </p:nvPicPr>
        <p:blipFill rotWithShape="1">
          <a:blip r:embed="rId1"/>
          <a:srcRect r="3656" b="10423"/>
          <a:stretch>
            <a:fillRect/>
          </a:stretch>
        </p:blipFill>
        <p:spPr>
          <a:xfrm>
            <a:off x="88125" y="1645348"/>
            <a:ext cx="4810914" cy="2145985"/>
          </a:xfrm>
          <a:prstGeom prst="rect">
            <a:avLst/>
          </a:prstGeom>
        </p:spPr>
      </p:pic>
      <p:sp>
        <p:nvSpPr>
          <p:cNvPr id="9" name="文本框 8"/>
          <p:cNvSpPr txBox="1"/>
          <p:nvPr/>
        </p:nvSpPr>
        <p:spPr>
          <a:xfrm>
            <a:off x="1799894" y="1809847"/>
            <a:ext cx="1727977" cy="332105"/>
          </a:xfrm>
          <a:prstGeom prst="rect">
            <a:avLst/>
          </a:prstGeom>
          <a:noFill/>
        </p:spPr>
        <p:txBody>
          <a:bodyPr wrap="square" rtlCol="0">
            <a:spAutoFit/>
          </a:bodyPr>
          <a:lstStyle/>
          <a:p>
            <a:r>
              <a:rPr lang="zh-CN" altLang="en-US" sz="1570" dirty="0">
                <a:solidFill>
                  <a:schemeClr val="bg1"/>
                </a:solidFill>
              </a:rPr>
              <a:t>受体：</a:t>
            </a:r>
            <a:endParaRPr lang="zh-CN" altLang="en-US" sz="1570" dirty="0">
              <a:solidFill>
                <a:schemeClr val="bg1"/>
              </a:solidFill>
            </a:endParaRPr>
          </a:p>
        </p:txBody>
      </p:sp>
      <p:sp>
        <p:nvSpPr>
          <p:cNvPr id="10" name="文本框 9"/>
          <p:cNvSpPr txBox="1"/>
          <p:nvPr/>
        </p:nvSpPr>
        <p:spPr>
          <a:xfrm>
            <a:off x="6324480" y="3071638"/>
            <a:ext cx="3128814" cy="1630045"/>
          </a:xfrm>
          <a:prstGeom prst="rect">
            <a:avLst/>
          </a:prstGeom>
          <a:noFill/>
        </p:spPr>
        <p:txBody>
          <a:bodyPr wrap="square" rtlCol="0">
            <a:spAutoFit/>
          </a:bodyPr>
          <a:lstStyle/>
          <a:p>
            <a:r>
              <a:rPr lang="zh-CN" altLang="en-US" sz="2000" dirty="0">
                <a:latin typeface="微软雅黑 Light" panose="020B0502040204020203" pitchFamily="34" charset="-122"/>
                <a:ea typeface="微软雅黑 Light" panose="020B0502040204020203" pitchFamily="34" charset="-122"/>
              </a:rPr>
              <a:t>嘴唇、眼皮、鼻腔、口腔等富含</a:t>
            </a:r>
            <a:r>
              <a:rPr lang="zh-CN" altLang="en-US" sz="2000" dirty="0">
                <a:solidFill>
                  <a:srgbClr val="FF0000"/>
                </a:solidFill>
                <a:latin typeface="微软雅黑 Light" panose="020B0502040204020203" pitchFamily="34" charset="-122"/>
                <a:ea typeface="微软雅黑 Light" panose="020B0502040204020203" pitchFamily="34" charset="-122"/>
              </a:rPr>
              <a:t>黏膜细胞</a:t>
            </a:r>
            <a:r>
              <a:rPr lang="zh-CN" altLang="en-US" sz="2000" dirty="0">
                <a:latin typeface="微软雅黑 Light" panose="020B0502040204020203" pitchFamily="34" charset="-122"/>
                <a:ea typeface="微软雅黑 Light" panose="020B0502040204020203" pitchFamily="34" charset="-122"/>
              </a:rPr>
              <a:t>，黏膜细胞膜表面上有血管紧张素</a:t>
            </a:r>
            <a:r>
              <a:rPr lang="zh-CN" altLang="en-US" sz="2000" dirty="0">
                <a:latin typeface="微软雅黑 Light" panose="020B0502040204020203" pitchFamily="34" charset="-122"/>
                <a:ea typeface="微软雅黑 Light" panose="020B0502040204020203" pitchFamily="34" charset="-122"/>
              </a:rPr>
              <a:t>转化酶</a:t>
            </a:r>
            <a:r>
              <a:rPr lang="en-US" altLang="zh-CN" sz="2000" dirty="0">
                <a:latin typeface="微软雅黑 Light" panose="020B0502040204020203" pitchFamily="34" charset="-122"/>
                <a:ea typeface="微软雅黑 Light" panose="020B0502040204020203" pitchFamily="34" charset="-122"/>
              </a:rPr>
              <a:t>2——</a:t>
            </a:r>
            <a:r>
              <a:rPr lang="zh-CN" altLang="en-US" sz="2000" dirty="0">
                <a:latin typeface="微软雅黑 Light" panose="020B0502040204020203" pitchFamily="34" charset="-122"/>
                <a:ea typeface="微软雅黑 Light" panose="020B0502040204020203" pitchFamily="34" charset="-122"/>
              </a:rPr>
              <a:t>新冠病毒受体</a:t>
            </a:r>
            <a:endParaRPr lang="zh-CN" altLang="en-US" sz="2000" dirty="0">
              <a:latin typeface="微软雅黑 Light" panose="020B0502040204020203" pitchFamily="34" charset="-122"/>
              <a:ea typeface="微软雅黑 Light" panose="020B0502040204020203" pitchFamily="34" charset="-122"/>
            </a:endParaRPr>
          </a:p>
        </p:txBody>
      </p:sp>
      <p:pic>
        <p:nvPicPr>
          <p:cNvPr id="12" name="图片 11"/>
          <p:cNvPicPr>
            <a:picLocks noChangeAspect="1"/>
          </p:cNvPicPr>
          <p:nvPr/>
        </p:nvPicPr>
        <p:blipFill rotWithShape="1">
          <a:blip r:embed="rId2"/>
          <a:srcRect t="19416" b="8488"/>
          <a:stretch>
            <a:fillRect/>
          </a:stretch>
        </p:blipFill>
        <p:spPr>
          <a:xfrm>
            <a:off x="88124" y="3699213"/>
            <a:ext cx="4810914" cy="2324008"/>
          </a:xfrm>
          <a:prstGeom prst="rect">
            <a:avLst/>
          </a:prstGeom>
        </p:spPr>
      </p:pic>
      <p:sp>
        <p:nvSpPr>
          <p:cNvPr id="2" name="文本框 1"/>
          <p:cNvSpPr txBox="1"/>
          <p:nvPr/>
        </p:nvSpPr>
        <p:spPr>
          <a:xfrm>
            <a:off x="7066915" y="5551805"/>
            <a:ext cx="3062605" cy="368300"/>
          </a:xfrm>
          <a:prstGeom prst="rect">
            <a:avLst/>
          </a:prstGeom>
          <a:noFill/>
        </p:spPr>
        <p:txBody>
          <a:bodyPr wrap="square" rtlCol="0" anchor="t">
            <a:spAutoFit/>
          </a:bodyPr>
          <a:p>
            <a:r>
              <a:rPr lang="zh-CN" altLang="en-US"/>
              <a:t>Nature</a:t>
            </a:r>
            <a:r>
              <a:rPr lang="en-US" altLang="zh-CN"/>
              <a:t>,</a:t>
            </a:r>
            <a:r>
              <a:rPr lang="zh-CN" altLang="en-US"/>
              <a:t>503, 535–538(2013)</a:t>
            </a:r>
            <a:endParaRPr lang="zh-CN"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32623" y="227158"/>
            <a:ext cx="10540030" cy="733958"/>
          </a:xfrm>
        </p:spPr>
        <p:txBody>
          <a:bodyPr/>
          <a:lstStyle/>
          <a:p>
            <a:pPr algn="ctr"/>
            <a:r>
              <a:rPr lang="zh-CN" altLang="en-US" dirty="0">
                <a:solidFill>
                  <a:schemeClr val="tx1"/>
                </a:solidFill>
              </a:rPr>
              <a:t>中医药新冠肺炎在防治中发挥了重要作用</a:t>
            </a:r>
            <a:endParaRPr lang="zh-CN" altLang="en-US" dirty="0"/>
          </a:p>
        </p:txBody>
      </p:sp>
      <p:sp>
        <p:nvSpPr>
          <p:cNvPr id="2" name="矩形 1"/>
          <p:cNvSpPr/>
          <p:nvPr/>
        </p:nvSpPr>
        <p:spPr>
          <a:xfrm>
            <a:off x="600292" y="1132186"/>
            <a:ext cx="9472068" cy="700576"/>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sz="1400" dirty="0">
                <a:solidFill>
                  <a:srgbClr val="333333"/>
                </a:solidFill>
                <a:latin typeface="+mj-ea"/>
                <a:ea typeface="+mj-ea"/>
              </a:rPr>
              <a:t>2</a:t>
            </a:r>
            <a:r>
              <a:rPr lang="zh-CN" altLang="en-US" sz="1400" dirty="0">
                <a:solidFill>
                  <a:srgbClr val="333333"/>
                </a:solidFill>
                <a:latin typeface="+mj-ea"/>
                <a:ea typeface="+mj-ea"/>
              </a:rPr>
              <a:t>月</a:t>
            </a:r>
            <a:r>
              <a:rPr lang="en-US" altLang="zh-CN" sz="1400" dirty="0">
                <a:solidFill>
                  <a:srgbClr val="333333"/>
                </a:solidFill>
                <a:latin typeface="+mj-ea"/>
                <a:ea typeface="+mj-ea"/>
              </a:rPr>
              <a:t>14</a:t>
            </a:r>
            <a:r>
              <a:rPr lang="zh-CN" altLang="en-US" sz="1400" dirty="0">
                <a:solidFill>
                  <a:srgbClr val="333333"/>
                </a:solidFill>
                <a:latin typeface="+mj-ea"/>
                <a:ea typeface="+mj-ea"/>
              </a:rPr>
              <a:t>日中午，中国中医科学院中药研究所研究员巢志茂教授在微博中晒出中央指导组专家组成员、中国工程院院士、天津中医药大学校长张伯礼团队公开发表的</a:t>
            </a:r>
            <a:r>
              <a:rPr lang="en-US" altLang="zh-CN" sz="1400" b="1" dirty="0">
                <a:solidFill>
                  <a:srgbClr val="333333"/>
                </a:solidFill>
                <a:latin typeface="+mj-ea"/>
                <a:ea typeface="+mj-ea"/>
              </a:rPr>
              <a:t>《</a:t>
            </a:r>
            <a:r>
              <a:rPr lang="zh-CN" altLang="en-US" sz="1400" b="1" dirty="0">
                <a:solidFill>
                  <a:srgbClr val="333333"/>
                </a:solidFill>
                <a:latin typeface="+mj-ea"/>
                <a:ea typeface="+mj-ea"/>
              </a:rPr>
              <a:t>中西医结合治疗新型冠状病毒肺炎</a:t>
            </a:r>
            <a:r>
              <a:rPr lang="en-US" altLang="zh-CN" sz="1400" b="1" dirty="0">
                <a:solidFill>
                  <a:srgbClr val="333333"/>
                </a:solidFill>
                <a:latin typeface="+mj-ea"/>
                <a:ea typeface="+mj-ea"/>
              </a:rPr>
              <a:t>34</a:t>
            </a:r>
            <a:r>
              <a:rPr lang="zh-CN" altLang="en-US" sz="1400" b="1" dirty="0">
                <a:solidFill>
                  <a:srgbClr val="333333"/>
                </a:solidFill>
                <a:latin typeface="+mj-ea"/>
                <a:ea typeface="+mj-ea"/>
              </a:rPr>
              <a:t>例临床研究</a:t>
            </a:r>
            <a:r>
              <a:rPr lang="en-US" altLang="zh-CN" sz="1400" b="1" dirty="0">
                <a:solidFill>
                  <a:srgbClr val="333333"/>
                </a:solidFill>
                <a:latin typeface="+mj-ea"/>
                <a:ea typeface="+mj-ea"/>
              </a:rPr>
              <a:t>》</a:t>
            </a:r>
            <a:r>
              <a:rPr lang="zh-CN" altLang="en-US" sz="1400" dirty="0">
                <a:solidFill>
                  <a:srgbClr val="333333"/>
                </a:solidFill>
                <a:latin typeface="+mj-ea"/>
                <a:ea typeface="+mj-ea"/>
              </a:rPr>
              <a:t>部分临床数据</a:t>
            </a:r>
            <a:endParaRPr lang="zh-CN" altLang="en-US" sz="1400" dirty="0">
              <a:latin typeface="+mj-ea"/>
              <a:ea typeface="+mj-ea"/>
            </a:endParaRPr>
          </a:p>
        </p:txBody>
      </p:sp>
      <p:pic>
        <p:nvPicPr>
          <p:cNvPr id="7" name="图片 6"/>
          <p:cNvPicPr>
            <a:picLocks noChangeAspect="1"/>
          </p:cNvPicPr>
          <p:nvPr/>
        </p:nvPicPr>
        <p:blipFill>
          <a:blip r:embed="rId1"/>
          <a:stretch>
            <a:fillRect/>
          </a:stretch>
        </p:blipFill>
        <p:spPr>
          <a:xfrm>
            <a:off x="976438" y="2003832"/>
            <a:ext cx="4684467" cy="3059339"/>
          </a:xfrm>
          <a:prstGeom prst="rect">
            <a:avLst/>
          </a:prstGeom>
        </p:spPr>
      </p:pic>
      <p:sp>
        <p:nvSpPr>
          <p:cNvPr id="9" name="矩形 8"/>
          <p:cNvSpPr/>
          <p:nvPr/>
        </p:nvSpPr>
        <p:spPr>
          <a:xfrm>
            <a:off x="1044747" y="5290083"/>
            <a:ext cx="1441420" cy="246221"/>
          </a:xfrm>
          <a:prstGeom prst="rect">
            <a:avLst/>
          </a:prstGeom>
        </p:spPr>
        <p:txBody>
          <a:bodyPr wrap="none">
            <a:spAutoFit/>
          </a:bodyPr>
          <a:lstStyle/>
          <a:p>
            <a:r>
              <a:rPr lang="en-US" altLang="zh-CN" sz="1000" dirty="0">
                <a:solidFill>
                  <a:srgbClr val="333333"/>
                </a:solidFill>
                <a:latin typeface="-apple-system-font"/>
              </a:rPr>
              <a:t>P&lt;0.05</a:t>
            </a:r>
            <a:r>
              <a:rPr lang="zh-CN" altLang="en-US" sz="1000" dirty="0">
                <a:solidFill>
                  <a:srgbClr val="333333"/>
                </a:solidFill>
                <a:latin typeface="-apple-system-font"/>
              </a:rPr>
              <a:t>代表差异性明显</a:t>
            </a:r>
            <a:endParaRPr lang="zh-CN" altLang="en-US" sz="1000" dirty="0"/>
          </a:p>
        </p:txBody>
      </p:sp>
      <p:sp>
        <p:nvSpPr>
          <p:cNvPr id="10" name="矩形 9"/>
          <p:cNvSpPr/>
          <p:nvPr/>
        </p:nvSpPr>
        <p:spPr>
          <a:xfrm>
            <a:off x="6099672" y="2820280"/>
            <a:ext cx="3972688" cy="1167371"/>
          </a:xfrm>
          <a:prstGeom prst="rect">
            <a:avLst/>
          </a:prstGeom>
        </p:spPr>
        <p:txBody>
          <a:bodyPr wrap="square">
            <a:spAutoFit/>
          </a:bodyPr>
          <a:lstStyle/>
          <a:p>
            <a:pPr marL="171450" indent="-171450">
              <a:lnSpc>
                <a:spcPct val="150000"/>
              </a:lnSpc>
              <a:buFont typeface="Wingdings" panose="05000000000000000000" pitchFamily="2" charset="2"/>
              <a:buChar char="l"/>
            </a:pPr>
            <a:r>
              <a:rPr lang="zh-CN" altLang="en-US" sz="1200" dirty="0"/>
              <a:t>根据数据统计显示：</a:t>
            </a:r>
            <a:r>
              <a:rPr lang="zh-CN" altLang="en-US" sz="1200" b="1" dirty="0">
                <a:solidFill>
                  <a:srgbClr val="FF0000"/>
                </a:solidFill>
              </a:rPr>
              <a:t>中西医结合治疗在各项检查指标衡量下，总体疗效明显优于单纯西药治疗，体现了中西医结合治疗的优势，中医药新冠肺炎在防治中发挥了重要作用</a:t>
            </a:r>
            <a:endParaRPr lang="zh-CN" altLang="en-US" sz="1200" dirty="0">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32623" y="227158"/>
            <a:ext cx="10540030" cy="733958"/>
          </a:xfrm>
        </p:spPr>
        <p:txBody>
          <a:bodyPr/>
          <a:lstStyle/>
          <a:p>
            <a:pPr algn="ctr"/>
            <a:r>
              <a:rPr lang="zh-CN" altLang="en-US" dirty="0">
                <a:solidFill>
                  <a:schemeClr val="tx1"/>
                </a:solidFill>
              </a:rPr>
              <a:t>中医药新冠肺炎在防治中发挥了重要作用</a:t>
            </a:r>
            <a:endParaRPr lang="zh-CN" altLang="en-US" dirty="0"/>
          </a:p>
        </p:txBody>
      </p:sp>
      <p:sp>
        <p:nvSpPr>
          <p:cNvPr id="2" name="矩形 1"/>
          <p:cNvSpPr/>
          <p:nvPr/>
        </p:nvSpPr>
        <p:spPr>
          <a:xfrm>
            <a:off x="600292" y="1132186"/>
            <a:ext cx="9472068" cy="1023357"/>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sz="1400" dirty="0"/>
              <a:t>2</a:t>
            </a:r>
            <a:r>
              <a:rPr lang="zh-CN" altLang="en-US" sz="1400" dirty="0"/>
              <a:t>月</a:t>
            </a:r>
            <a:r>
              <a:rPr lang="en-US" altLang="zh-CN" sz="1400" dirty="0"/>
              <a:t>19</a:t>
            </a:r>
            <a:r>
              <a:rPr lang="zh-CN" altLang="en-US" sz="1400" dirty="0"/>
              <a:t>日下午，广东省人民政府新闻办公室召开例行新闻发布会，通报我省新冠肺炎疫情防控最新情况，重点介绍中医药在我省疫情防控中的运用情况。省中医药局局长徐庆锋在会上表示，</a:t>
            </a:r>
            <a:r>
              <a:rPr lang="zh-CN" altLang="en-US" sz="1400" b="1" dirty="0">
                <a:solidFill>
                  <a:srgbClr val="FF0000"/>
                </a:solidFill>
                <a:latin typeface="+mn-ea"/>
              </a:rPr>
              <a:t>中医药参与治疗确诊病例中，治愈出院</a:t>
            </a:r>
            <a:r>
              <a:rPr lang="en-US" altLang="zh-CN" sz="1400" b="1" dirty="0">
                <a:solidFill>
                  <a:srgbClr val="FF0000"/>
                </a:solidFill>
                <a:latin typeface="+mn-ea"/>
              </a:rPr>
              <a:t>448</a:t>
            </a:r>
            <a:r>
              <a:rPr lang="zh-CN" altLang="en-US" sz="1400" b="1" dirty="0">
                <a:solidFill>
                  <a:srgbClr val="FF0000"/>
                </a:solidFill>
                <a:latin typeface="+mn-ea"/>
              </a:rPr>
              <a:t>例，平均住院日</a:t>
            </a:r>
            <a:r>
              <a:rPr lang="en-US" altLang="zh-CN" sz="1400" b="1" dirty="0">
                <a:solidFill>
                  <a:srgbClr val="FF0000"/>
                </a:solidFill>
                <a:latin typeface="+mn-ea"/>
              </a:rPr>
              <a:t>14.5</a:t>
            </a:r>
            <a:r>
              <a:rPr lang="zh-CN" altLang="en-US" sz="1400" b="1" dirty="0">
                <a:solidFill>
                  <a:srgbClr val="FF0000"/>
                </a:solidFill>
                <a:latin typeface="+mn-ea"/>
              </a:rPr>
              <a:t>天，症状改善</a:t>
            </a:r>
            <a:r>
              <a:rPr lang="en-US" altLang="zh-CN" sz="1400" b="1" dirty="0">
                <a:solidFill>
                  <a:srgbClr val="FF0000"/>
                </a:solidFill>
                <a:latin typeface="+mn-ea"/>
              </a:rPr>
              <a:t>660</a:t>
            </a:r>
            <a:r>
              <a:rPr lang="zh-CN" altLang="en-US" sz="1400" b="1" dirty="0">
                <a:solidFill>
                  <a:srgbClr val="FF0000"/>
                </a:solidFill>
                <a:latin typeface="+mn-ea"/>
              </a:rPr>
              <a:t>例，有效率达</a:t>
            </a:r>
            <a:r>
              <a:rPr lang="en-US" altLang="zh-CN" sz="1400" b="1" dirty="0">
                <a:solidFill>
                  <a:srgbClr val="FF0000"/>
                </a:solidFill>
                <a:latin typeface="+mn-ea"/>
              </a:rPr>
              <a:t>89%</a:t>
            </a:r>
            <a:endParaRPr lang="zh-CN" altLang="en-US" sz="1100" dirty="0">
              <a:solidFill>
                <a:srgbClr val="FF0000"/>
              </a:solidFill>
              <a:latin typeface="+mn-ea"/>
            </a:endParaRPr>
          </a:p>
        </p:txBody>
      </p:sp>
      <p:pic>
        <p:nvPicPr>
          <p:cNvPr id="3" name="图片 2"/>
          <p:cNvPicPr>
            <a:picLocks noChangeAspect="1"/>
          </p:cNvPicPr>
          <p:nvPr/>
        </p:nvPicPr>
        <p:blipFill>
          <a:blip r:embed="rId1" cstate="print"/>
          <a:stretch>
            <a:fillRect/>
          </a:stretch>
        </p:blipFill>
        <p:spPr>
          <a:xfrm>
            <a:off x="970416" y="2222435"/>
            <a:ext cx="4153015" cy="2749469"/>
          </a:xfrm>
          <a:prstGeom prst="rect">
            <a:avLst/>
          </a:prstGeom>
        </p:spPr>
      </p:pic>
      <p:sp>
        <p:nvSpPr>
          <p:cNvPr id="4" name="矩形 3"/>
          <p:cNvSpPr/>
          <p:nvPr/>
        </p:nvSpPr>
        <p:spPr>
          <a:xfrm>
            <a:off x="5400675" y="2528349"/>
            <a:ext cx="4578369" cy="2316403"/>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400" dirty="0">
                <a:solidFill>
                  <a:srgbClr val="333333"/>
                </a:solidFill>
                <a:latin typeface="+mn-ea"/>
              </a:rPr>
              <a:t>截至</a:t>
            </a:r>
            <a:r>
              <a:rPr lang="en-US" altLang="zh-CN" sz="1400" dirty="0">
                <a:solidFill>
                  <a:srgbClr val="333333"/>
                </a:solidFill>
                <a:latin typeface="+mn-ea"/>
              </a:rPr>
              <a:t>2</a:t>
            </a:r>
            <a:r>
              <a:rPr lang="zh-CN" altLang="en-US" sz="1400" dirty="0">
                <a:solidFill>
                  <a:srgbClr val="333333"/>
                </a:solidFill>
                <a:latin typeface="+mn-ea"/>
              </a:rPr>
              <a:t>月</a:t>
            </a:r>
            <a:r>
              <a:rPr lang="en-US" altLang="zh-CN" sz="1400" dirty="0">
                <a:solidFill>
                  <a:srgbClr val="333333"/>
                </a:solidFill>
                <a:latin typeface="+mn-ea"/>
              </a:rPr>
              <a:t>18</a:t>
            </a:r>
            <a:r>
              <a:rPr lang="zh-CN" altLang="en-US" sz="1400" dirty="0">
                <a:solidFill>
                  <a:srgbClr val="333333"/>
                </a:solidFill>
                <a:latin typeface="+mn-ea"/>
              </a:rPr>
              <a:t>日</a:t>
            </a:r>
            <a:r>
              <a:rPr lang="en-US" altLang="zh-CN" sz="1400" dirty="0">
                <a:solidFill>
                  <a:srgbClr val="333333"/>
                </a:solidFill>
                <a:latin typeface="+mn-ea"/>
              </a:rPr>
              <a:t>24</a:t>
            </a:r>
            <a:r>
              <a:rPr lang="zh-CN" altLang="en-US" sz="1400" dirty="0">
                <a:solidFill>
                  <a:srgbClr val="333333"/>
                </a:solidFill>
                <a:latin typeface="+mn-ea"/>
              </a:rPr>
              <a:t>时，全省确诊病例</a:t>
            </a:r>
            <a:r>
              <a:rPr lang="en-US" altLang="zh-CN" sz="1400" dirty="0">
                <a:solidFill>
                  <a:srgbClr val="333333"/>
                </a:solidFill>
                <a:latin typeface="+mn-ea"/>
              </a:rPr>
              <a:t>1331</a:t>
            </a:r>
            <a:r>
              <a:rPr lang="zh-CN" altLang="en-US" sz="1400" dirty="0">
                <a:solidFill>
                  <a:srgbClr val="333333"/>
                </a:solidFill>
                <a:latin typeface="+mn-ea"/>
              </a:rPr>
              <a:t>例，中医药参与治疗</a:t>
            </a:r>
            <a:r>
              <a:rPr lang="en-US" altLang="zh-CN" sz="1400" dirty="0">
                <a:solidFill>
                  <a:srgbClr val="333333"/>
                </a:solidFill>
                <a:latin typeface="+mn-ea"/>
              </a:rPr>
              <a:t>1245</a:t>
            </a:r>
            <a:r>
              <a:rPr lang="zh-CN" altLang="en-US" sz="1400" dirty="0">
                <a:solidFill>
                  <a:srgbClr val="333333"/>
                </a:solidFill>
                <a:latin typeface="+mn-ea"/>
              </a:rPr>
              <a:t>例，参与率</a:t>
            </a:r>
            <a:r>
              <a:rPr lang="en-US" altLang="zh-CN" sz="1400" dirty="0">
                <a:solidFill>
                  <a:srgbClr val="333333"/>
                </a:solidFill>
                <a:latin typeface="+mn-ea"/>
              </a:rPr>
              <a:t>93.54%</a:t>
            </a:r>
            <a:r>
              <a:rPr lang="zh-CN" altLang="en-US" sz="1400" dirty="0">
                <a:solidFill>
                  <a:srgbClr val="333333"/>
                </a:solidFill>
                <a:latin typeface="+mn-ea"/>
              </a:rPr>
              <a:t>；</a:t>
            </a:r>
            <a:endParaRPr lang="en-US" altLang="zh-CN" sz="1400" dirty="0">
              <a:solidFill>
                <a:srgbClr val="333333"/>
              </a:solidFill>
              <a:latin typeface="+mn-ea"/>
            </a:endParaRPr>
          </a:p>
          <a:p>
            <a:pPr marL="285750" indent="-285750">
              <a:lnSpc>
                <a:spcPct val="150000"/>
              </a:lnSpc>
              <a:buFont typeface="Arial" panose="020B0604020202020204" pitchFamily="34" charset="0"/>
              <a:buChar char="•"/>
            </a:pPr>
            <a:r>
              <a:rPr lang="zh-CN" altLang="en-US" sz="1400" dirty="0">
                <a:solidFill>
                  <a:srgbClr val="333333"/>
                </a:solidFill>
                <a:latin typeface="+mn-ea"/>
              </a:rPr>
              <a:t>中医药参与治疗确诊病例中：单纯使用中药汤剂的</a:t>
            </a:r>
            <a:r>
              <a:rPr lang="en-US" altLang="zh-CN" sz="1400" dirty="0">
                <a:solidFill>
                  <a:srgbClr val="333333"/>
                </a:solidFill>
                <a:latin typeface="+mn-ea"/>
              </a:rPr>
              <a:t>913</a:t>
            </a:r>
            <a:r>
              <a:rPr lang="zh-CN" altLang="en-US" sz="1400" dirty="0">
                <a:solidFill>
                  <a:srgbClr val="333333"/>
                </a:solidFill>
                <a:latin typeface="+mn-ea"/>
              </a:rPr>
              <a:t>例、单纯使用中成药的</a:t>
            </a:r>
            <a:r>
              <a:rPr lang="en-US" altLang="zh-CN" sz="1400" dirty="0">
                <a:solidFill>
                  <a:srgbClr val="333333"/>
                </a:solidFill>
                <a:latin typeface="+mn-ea"/>
              </a:rPr>
              <a:t>177</a:t>
            </a:r>
            <a:r>
              <a:rPr lang="zh-CN" altLang="en-US" sz="1400" dirty="0">
                <a:solidFill>
                  <a:srgbClr val="333333"/>
                </a:solidFill>
                <a:latin typeface="+mn-ea"/>
              </a:rPr>
              <a:t>例，中药汤剂与中成药配合使用的</a:t>
            </a:r>
            <a:r>
              <a:rPr lang="en-US" altLang="zh-CN" sz="1400" dirty="0">
                <a:solidFill>
                  <a:srgbClr val="333333"/>
                </a:solidFill>
                <a:latin typeface="+mn-ea"/>
              </a:rPr>
              <a:t>155</a:t>
            </a:r>
            <a:r>
              <a:rPr lang="zh-CN" altLang="en-US" sz="1400" dirty="0">
                <a:solidFill>
                  <a:srgbClr val="333333"/>
                </a:solidFill>
                <a:latin typeface="+mn-ea"/>
              </a:rPr>
              <a:t>例。中医药参与治疗确诊病例中：治愈出院</a:t>
            </a:r>
            <a:r>
              <a:rPr lang="en-US" altLang="zh-CN" sz="1400" dirty="0">
                <a:solidFill>
                  <a:srgbClr val="333333"/>
                </a:solidFill>
                <a:latin typeface="+mn-ea"/>
              </a:rPr>
              <a:t>:448</a:t>
            </a:r>
            <a:r>
              <a:rPr lang="zh-CN" altLang="en-US" sz="1400" dirty="0">
                <a:solidFill>
                  <a:srgbClr val="333333"/>
                </a:solidFill>
                <a:latin typeface="+mn-ea"/>
              </a:rPr>
              <a:t>例，平均住院日</a:t>
            </a:r>
            <a:r>
              <a:rPr lang="en-US" altLang="zh-CN" sz="1400" dirty="0">
                <a:solidFill>
                  <a:srgbClr val="333333"/>
                </a:solidFill>
                <a:latin typeface="+mn-ea"/>
              </a:rPr>
              <a:t>14.5</a:t>
            </a:r>
            <a:r>
              <a:rPr lang="zh-CN" altLang="en-US" sz="1400" dirty="0">
                <a:solidFill>
                  <a:srgbClr val="333333"/>
                </a:solidFill>
                <a:latin typeface="+mn-ea"/>
              </a:rPr>
              <a:t>天，症状改善</a:t>
            </a:r>
            <a:r>
              <a:rPr lang="en-US" altLang="zh-CN" sz="1400" dirty="0">
                <a:solidFill>
                  <a:srgbClr val="333333"/>
                </a:solidFill>
                <a:latin typeface="+mn-ea"/>
              </a:rPr>
              <a:t>660</a:t>
            </a:r>
            <a:r>
              <a:rPr lang="zh-CN" altLang="en-US" sz="1400" dirty="0">
                <a:solidFill>
                  <a:srgbClr val="333333"/>
                </a:solidFill>
                <a:latin typeface="+mn-ea"/>
              </a:rPr>
              <a:t>例，有效率达</a:t>
            </a:r>
            <a:r>
              <a:rPr lang="en-US" altLang="zh-CN" sz="1400" dirty="0">
                <a:solidFill>
                  <a:srgbClr val="333333"/>
                </a:solidFill>
                <a:latin typeface="+mn-ea"/>
              </a:rPr>
              <a:t>89%</a:t>
            </a:r>
            <a:r>
              <a:rPr lang="zh-CN" altLang="en-US" sz="1400" dirty="0">
                <a:solidFill>
                  <a:srgbClr val="333333"/>
                </a:solidFill>
                <a:latin typeface="+mn-ea"/>
              </a:rPr>
              <a:t>。</a:t>
            </a:r>
            <a:endParaRPr lang="zh-CN" altLang="en-US" sz="1400" dirty="0">
              <a:latin typeface="+mn-ea"/>
            </a:endParaRPr>
          </a:p>
        </p:txBody>
      </p:sp>
      <p:sp>
        <p:nvSpPr>
          <p:cNvPr id="5" name="矩形 4"/>
          <p:cNvSpPr/>
          <p:nvPr/>
        </p:nvSpPr>
        <p:spPr>
          <a:xfrm>
            <a:off x="970416" y="5142283"/>
            <a:ext cx="4224233" cy="253916"/>
          </a:xfrm>
          <a:prstGeom prst="rect">
            <a:avLst/>
          </a:prstGeom>
        </p:spPr>
        <p:txBody>
          <a:bodyPr wrap="none">
            <a:spAutoFit/>
          </a:bodyPr>
          <a:lstStyle/>
          <a:p>
            <a:r>
              <a:rPr lang="zh-CN" altLang="en-US" sz="1050" dirty="0">
                <a:solidFill>
                  <a:srgbClr val="333333"/>
                </a:solidFill>
                <a:latin typeface="Helvetica Neue"/>
              </a:rPr>
              <a:t>图为：徐庆锋在广东省人民政府新闻办公室召开例行新闻发布会发言</a:t>
            </a:r>
            <a:endParaRPr lang="zh-CN" altLang="en-US" sz="105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32623" y="227158"/>
            <a:ext cx="10540030" cy="733958"/>
          </a:xfrm>
        </p:spPr>
        <p:txBody>
          <a:bodyPr/>
          <a:lstStyle/>
          <a:p>
            <a:pPr algn="ctr"/>
            <a:r>
              <a:rPr lang="zh-CN" altLang="en-US" dirty="0">
                <a:solidFill>
                  <a:schemeClr val="tx1"/>
                </a:solidFill>
              </a:rPr>
              <a:t>中医药新冠肺炎在防治中发挥了重要作用</a:t>
            </a:r>
            <a:endParaRPr lang="zh-CN" altLang="en-US" dirty="0"/>
          </a:p>
        </p:txBody>
      </p:sp>
      <p:pic>
        <p:nvPicPr>
          <p:cNvPr id="30" name="图片 29"/>
          <p:cNvPicPr>
            <a:picLocks noChangeAspect="1"/>
          </p:cNvPicPr>
          <p:nvPr/>
        </p:nvPicPr>
        <p:blipFill>
          <a:blip r:embed="rId1"/>
          <a:stretch>
            <a:fillRect/>
          </a:stretch>
        </p:blipFill>
        <p:spPr>
          <a:xfrm>
            <a:off x="373766" y="1158686"/>
            <a:ext cx="4260580" cy="4416801"/>
          </a:xfrm>
          <a:prstGeom prst="rect">
            <a:avLst/>
          </a:prstGeom>
        </p:spPr>
      </p:pic>
      <p:sp>
        <p:nvSpPr>
          <p:cNvPr id="31" name="矩形 30"/>
          <p:cNvSpPr/>
          <p:nvPr/>
        </p:nvSpPr>
        <p:spPr>
          <a:xfrm>
            <a:off x="4814455" y="1196468"/>
            <a:ext cx="5447868" cy="4379019"/>
          </a:xfrm>
          <a:prstGeom prst="rect">
            <a:avLst/>
          </a:prstGeom>
        </p:spPr>
        <p:txBody>
          <a:bodyPr wrap="square">
            <a:spAutoFit/>
          </a:bodyPr>
          <a:lstStyle/>
          <a:p>
            <a:pPr>
              <a:lnSpc>
                <a:spcPct val="150000"/>
              </a:lnSpc>
            </a:pPr>
            <a:r>
              <a:rPr lang="zh-CN" altLang="en-US" sz="1100" b="1" dirty="0">
                <a:solidFill>
                  <a:srgbClr val="000000"/>
                </a:solidFill>
                <a:latin typeface="+mn-ea"/>
              </a:rPr>
              <a:t>央视网消息</a:t>
            </a:r>
            <a:r>
              <a:rPr lang="zh-CN" altLang="en-US" sz="1100" dirty="0">
                <a:solidFill>
                  <a:srgbClr val="000000"/>
                </a:solidFill>
                <a:latin typeface="+mn-ea"/>
              </a:rPr>
              <a:t>（新闻联播）：</a:t>
            </a:r>
            <a:endParaRPr lang="en-US" altLang="zh-CN" sz="1100" dirty="0">
              <a:solidFill>
                <a:srgbClr val="000000"/>
              </a:solidFill>
              <a:latin typeface="+mn-ea"/>
            </a:endParaRPr>
          </a:p>
          <a:p>
            <a:pPr marL="171450" indent="-171450">
              <a:lnSpc>
                <a:spcPct val="150000"/>
              </a:lnSpc>
              <a:buFont typeface="Arial" panose="020B0604020202020204" pitchFamily="34" charset="0"/>
              <a:buChar char="•"/>
            </a:pPr>
            <a:r>
              <a:rPr lang="zh-CN" altLang="en-US" sz="1100" dirty="0">
                <a:solidFill>
                  <a:srgbClr val="000000"/>
                </a:solidFill>
                <a:latin typeface="+mn-ea"/>
              </a:rPr>
              <a:t>在抗击新冠肺炎中，广东、北京、浙江、四川、江西等地运用中医药救治、防控，并推动中西医协同作战，发挥了积极有效的作用。</a:t>
            </a:r>
            <a:endParaRPr lang="zh-CN" altLang="en-US" sz="1100" dirty="0">
              <a:solidFill>
                <a:srgbClr val="000000"/>
              </a:solidFill>
              <a:latin typeface="+mn-ea"/>
            </a:endParaRPr>
          </a:p>
          <a:p>
            <a:pPr marL="171450" indent="-171450">
              <a:lnSpc>
                <a:spcPct val="150000"/>
              </a:lnSpc>
              <a:buFont typeface="Arial" panose="020B0604020202020204" pitchFamily="34" charset="0"/>
              <a:buChar char="•"/>
            </a:pPr>
            <a:r>
              <a:rPr lang="zh-CN" altLang="en-US" sz="1100" dirty="0">
                <a:solidFill>
                  <a:srgbClr val="000000"/>
                </a:solidFill>
                <a:latin typeface="+mn-ea"/>
              </a:rPr>
              <a:t>在北京所有收治新冠肺炎患者的定点医院，都建立了中西医结合救治机制，落实首诊中医药救治方案。目前，北京市中医药参与治疗率超过</a:t>
            </a:r>
            <a:r>
              <a:rPr lang="en-US" altLang="zh-CN" sz="1100" dirty="0">
                <a:solidFill>
                  <a:srgbClr val="000000"/>
                </a:solidFill>
                <a:latin typeface="+mn-ea"/>
              </a:rPr>
              <a:t>87%</a:t>
            </a:r>
            <a:r>
              <a:rPr lang="zh-CN" altLang="en-US" sz="1100" dirty="0">
                <a:solidFill>
                  <a:srgbClr val="000000"/>
                </a:solidFill>
                <a:latin typeface="+mn-ea"/>
              </a:rPr>
              <a:t>。</a:t>
            </a:r>
            <a:endParaRPr lang="zh-CN" altLang="en-US" sz="1100" dirty="0">
              <a:solidFill>
                <a:srgbClr val="000000"/>
              </a:solidFill>
              <a:latin typeface="+mn-ea"/>
            </a:endParaRPr>
          </a:p>
          <a:p>
            <a:pPr marL="171450" indent="-171450">
              <a:lnSpc>
                <a:spcPct val="150000"/>
              </a:lnSpc>
              <a:buFont typeface="Arial" panose="020B0604020202020204" pitchFamily="34" charset="0"/>
              <a:buChar char="•"/>
            </a:pPr>
            <a:r>
              <a:rPr lang="zh-CN" altLang="en-US" sz="1100" dirty="0">
                <a:solidFill>
                  <a:srgbClr val="000000"/>
                </a:solidFill>
                <a:latin typeface="+mn-ea"/>
              </a:rPr>
              <a:t>由广州市第八人民医院研制的中药配方，得到广东省科技厅和广东省药监局的认可，认为可以减少重型肺炎发生的趋势，目前已应用到广东省所有定点医院。深圳也派出了中医医疗队到雷神山医院，运用针灸、耳穴压豆、中药香囊等中医药治疗方法。</a:t>
            </a:r>
            <a:endParaRPr lang="zh-CN" altLang="en-US" sz="1100" dirty="0">
              <a:solidFill>
                <a:srgbClr val="000000"/>
              </a:solidFill>
              <a:latin typeface="+mn-ea"/>
            </a:endParaRPr>
          </a:p>
          <a:p>
            <a:pPr marL="171450" indent="-171450">
              <a:lnSpc>
                <a:spcPct val="150000"/>
              </a:lnSpc>
              <a:buFont typeface="Arial" panose="020B0604020202020204" pitchFamily="34" charset="0"/>
              <a:buChar char="•"/>
            </a:pPr>
            <a:r>
              <a:rPr lang="zh-CN" altLang="en-US" sz="1100" dirty="0">
                <a:solidFill>
                  <a:srgbClr val="000000"/>
                </a:solidFill>
                <a:latin typeface="+mn-ea"/>
              </a:rPr>
              <a:t>在杭州市西溪医院，一位</a:t>
            </a:r>
            <a:r>
              <a:rPr lang="en-US" altLang="zh-CN" sz="1100" dirty="0">
                <a:solidFill>
                  <a:srgbClr val="000000"/>
                </a:solidFill>
                <a:latin typeface="+mn-ea"/>
              </a:rPr>
              <a:t>88</a:t>
            </a:r>
            <a:r>
              <a:rPr lang="zh-CN" altLang="en-US" sz="1100" dirty="0">
                <a:solidFill>
                  <a:srgbClr val="000000"/>
                </a:solidFill>
                <a:latin typeface="+mn-ea"/>
              </a:rPr>
              <a:t>岁的重症老人由于对西药治疗反应很大，改为中医中药治疗，现在已经治愈出院。</a:t>
            </a:r>
            <a:endParaRPr lang="zh-CN" altLang="en-US" sz="1100" dirty="0">
              <a:solidFill>
                <a:srgbClr val="000000"/>
              </a:solidFill>
              <a:latin typeface="+mn-ea"/>
            </a:endParaRPr>
          </a:p>
          <a:p>
            <a:pPr marL="171450" indent="-171450">
              <a:lnSpc>
                <a:spcPct val="150000"/>
              </a:lnSpc>
              <a:buFont typeface="Arial" panose="020B0604020202020204" pitchFamily="34" charset="0"/>
              <a:buChar char="•"/>
            </a:pPr>
            <a:r>
              <a:rPr lang="zh-CN" altLang="en-US" sz="1100" dirty="0">
                <a:solidFill>
                  <a:srgbClr val="000000"/>
                </a:solidFill>
                <a:latin typeface="+mn-ea"/>
              </a:rPr>
              <a:t>浙江以杭州西溪医院为例使用中药后，重型与危重型病例数增幅明显下降，有</a:t>
            </a:r>
            <a:r>
              <a:rPr lang="en-US" altLang="zh-CN" sz="1100" dirty="0">
                <a:solidFill>
                  <a:srgbClr val="000000"/>
                </a:solidFill>
                <a:latin typeface="+mn-ea"/>
              </a:rPr>
              <a:t>3</a:t>
            </a:r>
            <a:r>
              <a:rPr lang="zh-CN" altLang="en-US" sz="1100" dirty="0">
                <a:solidFill>
                  <a:srgbClr val="000000"/>
                </a:solidFill>
                <a:latin typeface="+mn-ea"/>
              </a:rPr>
              <a:t>例重症患者明显好转并出院。目前，浙江省已实现中医一线参与救治全覆盖。</a:t>
            </a:r>
            <a:endParaRPr lang="zh-CN" altLang="en-US" sz="1100" dirty="0">
              <a:solidFill>
                <a:srgbClr val="000000"/>
              </a:solidFill>
              <a:latin typeface="+mn-ea"/>
            </a:endParaRPr>
          </a:p>
          <a:p>
            <a:pPr marL="171450" indent="-171450">
              <a:lnSpc>
                <a:spcPct val="150000"/>
              </a:lnSpc>
              <a:buFont typeface="Arial" panose="020B0604020202020204" pitchFamily="34" charset="0"/>
              <a:buChar char="•"/>
            </a:pPr>
            <a:r>
              <a:rPr lang="zh-CN" altLang="en-US" sz="1100" dirty="0">
                <a:solidFill>
                  <a:srgbClr val="000000"/>
                </a:solidFill>
                <a:latin typeface="+mn-ea"/>
              </a:rPr>
              <a:t>江西将中医药应用到轻症患者治疗和康复中，对于轻型患者很多都可以用纯中医药治疗，樟树市向医院、车站等疫情防控一线的工作人员发放近</a:t>
            </a:r>
            <a:r>
              <a:rPr lang="en-US" altLang="zh-CN" sz="1100" dirty="0">
                <a:solidFill>
                  <a:srgbClr val="000000"/>
                </a:solidFill>
                <a:latin typeface="+mn-ea"/>
              </a:rPr>
              <a:t>4</a:t>
            </a:r>
            <a:r>
              <a:rPr lang="zh-CN" altLang="en-US" sz="1100" dirty="0">
                <a:solidFill>
                  <a:srgbClr val="000000"/>
                </a:solidFill>
                <a:latin typeface="+mn-ea"/>
              </a:rPr>
              <a:t>万份中药方剂用来预防。</a:t>
            </a:r>
            <a:endParaRPr lang="zh-CN" altLang="en-US" sz="1100" dirty="0">
              <a:solidFill>
                <a:srgbClr val="000000"/>
              </a:solidFill>
              <a:latin typeface="+mn-ea"/>
            </a:endParaRPr>
          </a:p>
          <a:p>
            <a:pPr marL="171450" indent="-171450">
              <a:lnSpc>
                <a:spcPct val="150000"/>
              </a:lnSpc>
              <a:buFont typeface="Arial" panose="020B0604020202020204" pitchFamily="34" charset="0"/>
              <a:buChar char="•"/>
            </a:pPr>
            <a:r>
              <a:rPr lang="zh-CN" altLang="en-US" sz="1100" dirty="0">
                <a:solidFill>
                  <a:srgbClr val="000000"/>
                </a:solidFill>
                <a:latin typeface="+mn-ea"/>
              </a:rPr>
              <a:t>四川省根据国家中医药管理局推荐的“清肺排毒汤”，结合当地地理环境和患者特点推出中药制剂。</a:t>
            </a:r>
            <a:endParaRPr lang="zh-CN" altLang="en-US" sz="1100" dirty="0">
              <a:solidFill>
                <a:srgbClr val="000000"/>
              </a:solidFill>
              <a:latin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nvPr>
        </p:nvSpPr>
        <p:spPr>
          <a:xfrm>
            <a:off x="733844" y="0"/>
            <a:ext cx="9017429" cy="733958"/>
          </a:xfrm>
        </p:spPr>
        <p:txBody>
          <a:bodyPr/>
          <a:lstStyle/>
          <a:p>
            <a:pPr algn="ctr"/>
            <a:r>
              <a:rPr lang="zh-CN" altLang="en-US" sz="3200" dirty="0"/>
              <a:t>领导人</a:t>
            </a:r>
            <a:r>
              <a:rPr lang="zh-CN" altLang="en-US" sz="3200" dirty="0"/>
              <a:t>应对新冠肺炎疫情的讲话</a:t>
            </a:r>
            <a:endParaRPr lang="zh-CN" altLang="en-US" sz="3200" dirty="0"/>
          </a:p>
        </p:txBody>
      </p:sp>
      <p:sp>
        <p:nvSpPr>
          <p:cNvPr id="9" name="Rectangle 2"/>
          <p:cNvSpPr txBox="1">
            <a:spLocks noChangeArrowheads="1"/>
          </p:cNvSpPr>
          <p:nvPr/>
        </p:nvSpPr>
        <p:spPr>
          <a:xfrm>
            <a:off x="3806825" y="1062990"/>
            <a:ext cx="6745605" cy="4450715"/>
          </a:xfrm>
          <a:prstGeom prst="rect">
            <a:avLst/>
          </a:prstGeom>
        </p:spPr>
        <p:txBody>
          <a:bodyPr vert="horz" lIns="80531" tIns="40266" rIns="80531" bIns="40266" rtlCol="0">
            <a:normAutofit fontScale="7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buFont typeface="Wingdings" panose="05000000000000000000" pitchFamily="2" charset="2"/>
              <a:buNone/>
            </a:pPr>
            <a:r>
              <a:rPr lang="en-US" altLang="zh-CN" sz="3555" b="1" dirty="0">
                <a:latin typeface="思源黑体 CN Bold" panose="020B0800000000000000" pitchFamily="34" charset="-122"/>
                <a:ea typeface="思源黑体 CN Bold" panose="020B0800000000000000" pitchFamily="34" charset="-122"/>
                <a:sym typeface="华文楷体" panose="02010600040101010101" pitchFamily="2" charset="-122"/>
              </a:rPr>
              <a:t>   习近平总书记提出的“不断优化诊疗方案，坚持中西医结合”是具有战略意义的。一方面，在目前尚无有效药物和疫苗的情况下，提高治愈率、降低病亡率是当务之急。坚持中西医结合、中西药并用，能充分发挥它们各自优势和所长，有效做好救治工作。                             </a:t>
            </a:r>
            <a:r>
              <a:rPr lang="en-US" altLang="zh-CN" sz="1900" b="1" dirty="0">
                <a:latin typeface="思源黑体 CN Bold" panose="020B0800000000000000" pitchFamily="34" charset="-122"/>
                <a:ea typeface="思源黑体 CN Bold" panose="020B0800000000000000" pitchFamily="34" charset="-122"/>
                <a:sym typeface="华文楷体" panose="02010600040101010101" pitchFamily="2" charset="-122"/>
              </a:rPr>
              <a:t>                         </a:t>
            </a:r>
            <a:endParaRPr lang="en-US" altLang="zh-CN" sz="1900" b="1" dirty="0">
              <a:latin typeface="思源黑体 CN Bold" panose="020B0800000000000000" pitchFamily="34" charset="-122"/>
              <a:ea typeface="思源黑体 CN Bold" panose="020B0800000000000000" pitchFamily="34" charset="-122"/>
              <a:sym typeface="华文楷体" panose="02010600040101010101" pitchFamily="2" charset="-122"/>
            </a:endParaRPr>
          </a:p>
          <a:p>
            <a:pPr algn="l">
              <a:lnSpc>
                <a:spcPct val="150000"/>
              </a:lnSpc>
              <a:buFont typeface="Wingdings" panose="05000000000000000000" pitchFamily="2" charset="2"/>
              <a:buNone/>
            </a:pPr>
            <a:r>
              <a:rPr lang="en-US" altLang="zh-CN" sz="1900" b="1" dirty="0">
                <a:latin typeface="思源黑体 CN Bold" panose="020B0800000000000000" pitchFamily="34" charset="-122"/>
                <a:ea typeface="思源黑体 CN Bold" panose="020B0800000000000000" pitchFamily="34" charset="-122"/>
                <a:sym typeface="华文楷体" panose="02010600040101010101" pitchFamily="2" charset="-122"/>
              </a:rPr>
              <a:t>    </a:t>
            </a:r>
            <a:r>
              <a:rPr lang="en-US" altLang="zh-CN" sz="3200" b="1" dirty="0">
                <a:latin typeface="思源黑体 CN Bold" panose="020B0800000000000000" pitchFamily="34" charset="-122"/>
                <a:ea typeface="思源黑体 CN Bold" panose="020B0800000000000000" pitchFamily="34" charset="-122"/>
                <a:sym typeface="华文楷体" panose="02010600040101010101" pitchFamily="2" charset="-122"/>
              </a:rPr>
              <a:t>——</a:t>
            </a:r>
            <a:r>
              <a:rPr lang="zh-CN" altLang="en-US" sz="3200" b="1" dirty="0">
                <a:latin typeface="思源黑体 CN Bold" panose="020B0800000000000000" pitchFamily="34" charset="-122"/>
                <a:ea typeface="思源黑体 CN Bold" panose="020B0800000000000000" pitchFamily="34" charset="-122"/>
                <a:sym typeface="华文楷体" panose="02010600040101010101" pitchFamily="2" charset="-122"/>
              </a:rPr>
              <a:t>习近平 （</a:t>
            </a:r>
            <a:r>
              <a:rPr lang="en-US" altLang="zh-CN" sz="3200" b="1" dirty="0">
                <a:latin typeface="思源黑体 CN Bold" panose="020B0800000000000000" pitchFamily="34" charset="-122"/>
                <a:ea typeface="思源黑体 CN Bold" panose="020B0800000000000000" pitchFamily="34" charset="-122"/>
                <a:sym typeface="华文楷体" panose="02010600040101010101" pitchFamily="2" charset="-122"/>
              </a:rPr>
              <a:t>0302</a:t>
            </a:r>
            <a:r>
              <a:rPr lang="zh-CN" altLang="en-US" sz="3200" b="1" dirty="0">
                <a:latin typeface="思源黑体 CN Bold" panose="020B0800000000000000" pitchFamily="34" charset="-122"/>
                <a:ea typeface="思源黑体 CN Bold" panose="020B0800000000000000" pitchFamily="34" charset="-122"/>
                <a:sym typeface="华文楷体" panose="02010600040101010101" pitchFamily="2" charset="-122"/>
              </a:rPr>
              <a:t>于清华大学医学院</a:t>
            </a:r>
            <a:r>
              <a:rPr lang="zh-CN" altLang="en-US" sz="3200" b="1" dirty="0">
                <a:latin typeface="思源黑体 CN Bold" panose="020B0800000000000000" pitchFamily="34" charset="-122"/>
                <a:ea typeface="思源黑体 CN Bold" panose="020B0800000000000000" pitchFamily="34" charset="-122"/>
                <a:sym typeface="华文楷体" panose="02010600040101010101" pitchFamily="2" charset="-122"/>
              </a:rPr>
              <a:t>）</a:t>
            </a:r>
            <a:endParaRPr lang="zh-CN" altLang="en-US" sz="3200" b="1" dirty="0">
              <a:latin typeface="思源黑体 CN Bold" panose="020B0800000000000000" pitchFamily="34" charset="-122"/>
              <a:ea typeface="思源黑体 CN Bold" panose="020B0800000000000000" pitchFamily="34" charset="-122"/>
              <a:sym typeface="华文楷体" panose="02010600040101010101" pitchFamily="2" charset="-122"/>
            </a:endParaRPr>
          </a:p>
          <a:p>
            <a:pPr algn="l">
              <a:lnSpc>
                <a:spcPct val="150000"/>
              </a:lnSpc>
              <a:buFont typeface="Wingdings" panose="05000000000000000000" pitchFamily="2" charset="2"/>
              <a:buNone/>
            </a:pPr>
            <a:endParaRPr lang="zh-CN" altLang="en-US" b="1" dirty="0">
              <a:latin typeface="思源黑体 CN Bold" panose="020B0800000000000000" pitchFamily="34" charset="-122"/>
              <a:ea typeface="思源黑体 CN Bold" panose="020B0800000000000000" pitchFamily="34" charset="-122"/>
              <a:sym typeface="华文楷体" panose="02010600040101010101" pitchFamily="2"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8443" y="1194493"/>
            <a:ext cx="3678381" cy="418753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7630" y="1059180"/>
            <a:ext cx="9703435" cy="3976370"/>
          </a:xfrm>
        </p:spPr>
        <p:txBody>
          <a:bodyPr>
            <a:noAutofit/>
          </a:bodyPr>
          <a:lstStyle/>
          <a:p>
            <a:pPr fontAlgn="auto">
              <a:lnSpc>
                <a:spcPct val="150000"/>
              </a:lnSpc>
              <a:spcBef>
                <a:spcPts val="700"/>
              </a:spcBef>
            </a:pPr>
            <a:r>
              <a:rPr lang="zh-CN" altLang="en-US" sz="2400" b="1" dirty="0">
                <a:solidFill>
                  <a:schemeClr val="tx1"/>
                </a:solidFill>
              </a:rPr>
              <a:t>推荐方剂</a:t>
            </a:r>
            <a:r>
              <a:rPr lang="zh-CN" altLang="en-US" sz="2400" dirty="0">
                <a:solidFill>
                  <a:schemeClr val="tx1"/>
                </a:solidFill>
              </a:rPr>
              <a:t>：</a:t>
            </a:r>
            <a:endParaRPr lang="zh-CN" altLang="en-US" sz="2400" dirty="0">
              <a:solidFill>
                <a:schemeClr val="tx1"/>
              </a:solidFill>
            </a:endParaRPr>
          </a:p>
          <a:p>
            <a:pPr marL="342900" indent="-342900" fontAlgn="auto">
              <a:lnSpc>
                <a:spcPct val="150000"/>
              </a:lnSpc>
              <a:spcBef>
                <a:spcPts val="700"/>
              </a:spcBef>
              <a:buFont typeface="Wingdings" panose="05000000000000000000" charset="0"/>
              <a:buChar char="Ø"/>
            </a:pPr>
            <a:r>
              <a:rPr lang="zh-CN" altLang="en-US" sz="2000" dirty="0">
                <a:solidFill>
                  <a:schemeClr val="tx1"/>
                </a:solidFill>
              </a:rPr>
              <a:t>重症患者：麻杏石甘汤、升降散、达原饮、宣白承气汤、千金苇茎汤、</a:t>
            </a:r>
            <a:endParaRPr lang="zh-CN" altLang="en-US" sz="2000" dirty="0">
              <a:solidFill>
                <a:schemeClr val="tx1"/>
              </a:solidFill>
            </a:endParaRPr>
          </a:p>
          <a:p>
            <a:pPr fontAlgn="auto">
              <a:lnSpc>
                <a:spcPct val="150000"/>
              </a:lnSpc>
              <a:spcBef>
                <a:spcPts val="700"/>
              </a:spcBef>
              <a:buFont typeface="Wingdings" panose="05000000000000000000" charset="0"/>
            </a:pPr>
            <a:r>
              <a:rPr lang="zh-CN" altLang="en-US" sz="2000" dirty="0">
                <a:solidFill>
                  <a:schemeClr val="tx1"/>
                </a:solidFill>
              </a:rPr>
              <a:t>                      小柴胡汤、射干麻黄汤、葶苈大枣泻肺汤、五苓散；</a:t>
            </a:r>
            <a:endParaRPr lang="zh-CN" altLang="en-US" sz="2000" dirty="0">
              <a:solidFill>
                <a:schemeClr val="tx1"/>
              </a:solidFill>
            </a:endParaRPr>
          </a:p>
          <a:p>
            <a:pPr marL="342900" indent="-342900" fontAlgn="auto">
              <a:lnSpc>
                <a:spcPct val="150000"/>
              </a:lnSpc>
              <a:spcBef>
                <a:spcPts val="700"/>
              </a:spcBef>
              <a:buFont typeface="Wingdings" panose="05000000000000000000" charset="0"/>
              <a:buChar char="Ø"/>
            </a:pPr>
            <a:r>
              <a:rPr lang="zh-CN" altLang="en-US" sz="2000" dirty="0">
                <a:solidFill>
                  <a:schemeClr val="tx1"/>
                </a:solidFill>
              </a:rPr>
              <a:t>危重症患者：生脉散、增液汤、承气汤、独参汤、参附汤。</a:t>
            </a:r>
            <a:endParaRPr lang="en-US" altLang="zh-CN" sz="2000" dirty="0">
              <a:solidFill>
                <a:schemeClr val="tx1"/>
              </a:solidFill>
            </a:endParaRPr>
          </a:p>
          <a:p>
            <a:pPr fontAlgn="auto">
              <a:lnSpc>
                <a:spcPct val="150000"/>
              </a:lnSpc>
              <a:spcBef>
                <a:spcPts val="700"/>
              </a:spcBef>
            </a:pPr>
            <a:r>
              <a:rPr lang="zh-CN" altLang="en-US" sz="2400" b="1" dirty="0">
                <a:solidFill>
                  <a:schemeClr val="tx1"/>
                </a:solidFill>
              </a:rPr>
              <a:t>中药针剂</a:t>
            </a:r>
            <a:r>
              <a:rPr lang="zh-CN" altLang="en-US" sz="2400" dirty="0">
                <a:solidFill>
                  <a:schemeClr val="tx1"/>
                </a:solidFill>
              </a:rPr>
              <a:t>：</a:t>
            </a:r>
            <a:r>
              <a:rPr lang="zh-CN" altLang="en-US" sz="2000" dirty="0">
                <a:solidFill>
                  <a:schemeClr val="tx1"/>
                </a:solidFill>
              </a:rPr>
              <a:t>血必净注射液、参麦或生脉注射液、痰热清注射液、</a:t>
            </a:r>
            <a:endParaRPr lang="zh-CN" altLang="en-US" sz="2000" dirty="0">
              <a:solidFill>
                <a:schemeClr val="tx1"/>
              </a:solidFill>
            </a:endParaRPr>
          </a:p>
          <a:p>
            <a:pPr fontAlgn="auto">
              <a:lnSpc>
                <a:spcPct val="150000"/>
              </a:lnSpc>
              <a:spcBef>
                <a:spcPts val="700"/>
              </a:spcBef>
            </a:pPr>
            <a:r>
              <a:rPr lang="zh-CN" altLang="en-US" sz="2000" dirty="0">
                <a:solidFill>
                  <a:schemeClr val="tx1"/>
                </a:solidFill>
              </a:rPr>
              <a:t>                      热毒宁注射液、喜炎平注射液。</a:t>
            </a:r>
            <a:endParaRPr lang="zh-CN" altLang="en-US" sz="2000" dirty="0">
              <a:solidFill>
                <a:schemeClr val="tx1"/>
              </a:solidFill>
            </a:endParaRPr>
          </a:p>
        </p:txBody>
      </p:sp>
      <p:sp>
        <p:nvSpPr>
          <p:cNvPr id="10" name="标题 7"/>
          <p:cNvSpPr>
            <a:spLocks noGrp="1"/>
          </p:cNvSpPr>
          <p:nvPr/>
        </p:nvSpPr>
        <p:spPr>
          <a:xfrm>
            <a:off x="774142" y="127089"/>
            <a:ext cx="8831425" cy="733958"/>
          </a:xfrm>
        </p:spPr>
        <p:txBody>
          <a:bodyPr lIns="115310" tIns="57654" rIns="115310" bIns="57654" anchor="ctr" anchorCtr="0">
            <a:noAutofit/>
          </a:bodyPr>
          <a:lstStyle>
            <a:lvl1pPr algn="l" defTabSz="685800" rtl="0" eaLnBrk="1" latinLnBrk="0" hangingPunct="1">
              <a:lnSpc>
                <a:spcPct val="100000"/>
              </a:lnSpc>
              <a:spcBef>
                <a:spcPct val="0"/>
              </a:spcBef>
              <a:buNone/>
              <a:defRPr sz="2400" b="1" kern="1200">
                <a:solidFill>
                  <a:srgbClr val="005CAB"/>
                </a:solidFill>
                <a:latin typeface="+mj-lt"/>
                <a:ea typeface="+mj-ea"/>
                <a:cs typeface="+mj-cs"/>
              </a:defRPr>
            </a:lvl1pPr>
          </a:lstStyle>
          <a:p>
            <a:pPr algn="ctr"/>
            <a:br>
              <a:rPr lang="en-US" altLang="zh-CN" dirty="0"/>
            </a:br>
            <a:r>
              <a:rPr lang="zh-CN" altLang="en-US" dirty="0"/>
              <a:t>重型、危重型病例的中医药</a:t>
            </a:r>
            <a:r>
              <a:rPr lang="zh-CN" altLang="en-US" dirty="0"/>
              <a:t>治疗</a:t>
            </a:r>
            <a:br>
              <a:rPr lang="zh-CN" altLang="en-US" dirty="0"/>
            </a:br>
            <a:endParaRPr lang="zh-CN" altLang="en-US" dirty="0"/>
          </a:p>
        </p:txBody>
      </p:sp>
      <p:pic>
        <p:nvPicPr>
          <p:cNvPr id="2" name="图片 1" descr="重症1床李鹏"/>
          <p:cNvPicPr>
            <a:picLocks noChangeAspect="1"/>
          </p:cNvPicPr>
          <p:nvPr/>
        </p:nvPicPr>
        <p:blipFill>
          <a:blip r:embed="rId1"/>
          <a:srcRect l="6169" t="11656" r="11333" b="9529"/>
          <a:stretch>
            <a:fillRect/>
          </a:stretch>
        </p:blipFill>
        <p:spPr>
          <a:xfrm rot="5400000">
            <a:off x="7478395" y="2601595"/>
            <a:ext cx="3627120" cy="298640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423116" y="85036"/>
            <a:ext cx="7381061" cy="734060"/>
          </a:xfrm>
        </p:spPr>
        <p:txBody>
          <a:bodyPr/>
          <a:lstStyle/>
          <a:p>
            <a:pPr algn="ctr">
              <a:lnSpc>
                <a:spcPct val="150000"/>
              </a:lnSpc>
            </a:pPr>
            <a:r>
              <a:rPr lang="zh-CN" altLang="en-US" dirty="0">
                <a:solidFill>
                  <a:srgbClr val="0070C0"/>
                </a:solidFill>
                <a:sym typeface="Helvetica"/>
              </a:rPr>
              <a:t>发现</a:t>
            </a:r>
            <a:r>
              <a:rPr lang="zh-CN" altLang="en-US" sz="3600" dirty="0">
                <a:solidFill>
                  <a:srgbClr val="0070C0"/>
                </a:solidFill>
              </a:rPr>
              <a:t>“</a:t>
            </a:r>
            <a:r>
              <a:rPr lang="zh-CN" altLang="en-US" dirty="0">
                <a:solidFill>
                  <a:srgbClr val="0070C0"/>
                </a:solidFill>
                <a:sym typeface="Helvetica"/>
              </a:rPr>
              <a:t>肺与大肠相表里</a:t>
            </a:r>
            <a:r>
              <a:rPr lang="zh-CN" altLang="en-US" sz="3600" dirty="0">
                <a:solidFill>
                  <a:srgbClr val="0070C0"/>
                </a:solidFill>
              </a:rPr>
              <a:t>”</a:t>
            </a:r>
            <a:r>
              <a:rPr lang="zh-CN" altLang="en-US" dirty="0">
                <a:solidFill>
                  <a:srgbClr val="0070C0"/>
                </a:solidFill>
                <a:sym typeface="Helvetica"/>
              </a:rPr>
              <a:t>的本质</a:t>
            </a:r>
            <a:endParaRPr lang="zh-CN" altLang="en-US" sz="3600" dirty="0">
              <a:solidFill>
                <a:srgbClr val="0070C0"/>
              </a:solidFill>
              <a:sym typeface="+mn-ea"/>
            </a:endParaRPr>
          </a:p>
        </p:txBody>
      </p:sp>
      <p:sp>
        <p:nvSpPr>
          <p:cNvPr id="4" name="圆角矩形 2"/>
          <p:cNvSpPr/>
          <p:nvPr/>
        </p:nvSpPr>
        <p:spPr>
          <a:xfrm>
            <a:off x="5615045" y="1194897"/>
            <a:ext cx="4092575" cy="4187825"/>
          </a:xfrm>
          <a:prstGeom prst="roundRect">
            <a:avLst>
              <a:gd name="adj" fmla="val 16667"/>
            </a:avLst>
          </a:prstGeom>
          <a:solidFill>
            <a:schemeClr val="accent1"/>
          </a:solidFill>
          <a:ln w="15875" cap="rnd">
            <a:solidFill>
              <a:srgbClr val="78230C"/>
            </a:solidFill>
          </a:ln>
        </p:spPr>
        <p:txBody>
          <a:bodyPr lIns="0" tIns="0" rIns="0" bIns="0" anchor="ctr"/>
          <a:lstStyle/>
          <a:p>
            <a:pPr algn="ctr">
              <a:defRPr>
                <a:solidFill>
                  <a:srgbClr val="FFFFFF"/>
                </a:solidFill>
              </a:defRPr>
            </a:pPr>
            <a:endParaRPr sz="1570">
              <a:latin typeface="微软雅黑" panose="020B0503020204020204" pitchFamily="34" charset="-122"/>
              <a:ea typeface="微软雅黑" panose="020B0503020204020204" pitchFamily="34" charset="-122"/>
            </a:endParaRPr>
          </a:p>
        </p:txBody>
      </p:sp>
      <p:sp>
        <p:nvSpPr>
          <p:cNvPr id="5" name="内容占位符 3"/>
          <p:cNvSpPr txBox="1">
            <a:spLocks noGrp="1"/>
          </p:cNvSpPr>
          <p:nvPr>
            <p:ph type="body" sz="quarter" idx="1"/>
          </p:nvPr>
        </p:nvSpPr>
        <p:spPr>
          <a:xfrm>
            <a:off x="1340747" y="3288810"/>
            <a:ext cx="3904527" cy="2263775"/>
          </a:xfrm>
          <a:prstGeom prst="rect">
            <a:avLst/>
          </a:prstGeom>
        </p:spPr>
        <p:txBody>
          <a:bodyPr>
            <a:normAutofit fontScale="90000" lnSpcReduction="10000"/>
          </a:bodyPr>
          <a:lstStyle/>
          <a:p>
            <a:pPr marL="332740" indent="-332740" defTabSz="443230">
              <a:lnSpc>
                <a:spcPct val="150000"/>
              </a:lnSpc>
              <a:spcBef>
                <a:spcPts val="900"/>
              </a:spcBef>
              <a:defRPr sz="233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rPr sz="1800" dirty="0">
                <a:latin typeface="微软雅黑" panose="020B0503020204020204" pitchFamily="34" charset="-122"/>
                <a:ea typeface="微软雅黑" panose="020B0503020204020204" pitchFamily="34" charset="-122"/>
              </a:rPr>
              <a:t>“肺与大肠相表里”，</a:t>
            </a:r>
            <a:r>
              <a:rPr sz="1800" dirty="0">
                <a:solidFill>
                  <a:srgbClr val="353535"/>
                </a:solidFill>
                <a:latin typeface="微软雅黑" panose="020B0503020204020204" pitchFamily="34" charset="-122"/>
                <a:ea typeface="微软雅黑" panose="020B0503020204020204" pitchFamily="34" charset="-122"/>
              </a:rPr>
              <a:t>证实了肠源性内毒素易位可以导致ARDS，对于这一古老理论本质的揭示，可以指导抢救具有腑实证的ARDS病人，提出了采用凉膈散</a:t>
            </a:r>
            <a:r>
              <a:rPr sz="1800" u="sng" dirty="0">
                <a:latin typeface="微软雅黑" panose="020B0503020204020204" pitchFamily="34" charset="-122"/>
                <a:ea typeface="微软雅黑" panose="020B0503020204020204" pitchFamily="34" charset="-122"/>
              </a:rPr>
              <a:t>“</a:t>
            </a:r>
            <a:r>
              <a:rPr sz="1800" u="sng" dirty="0">
                <a:latin typeface="微软雅黑" panose="020B0503020204020204" pitchFamily="34" charset="-122"/>
                <a:ea typeface="微软雅黑" panose="020B0503020204020204" pitchFamily="34" charset="-122"/>
              </a:rPr>
              <a:t>清上泻下</a:t>
            </a:r>
            <a:r>
              <a:rPr lang="en-US" sz="1800" u="sng" dirty="0">
                <a:latin typeface="微软雅黑" panose="020B0503020204020204" pitchFamily="34" charset="-122"/>
                <a:ea typeface="微软雅黑" panose="020B0503020204020204" pitchFamily="34" charset="-122"/>
              </a:rPr>
              <a:t>”</a:t>
            </a:r>
            <a:r>
              <a:rPr sz="1800" dirty="0">
                <a:solidFill>
                  <a:srgbClr val="353535"/>
                </a:solidFill>
                <a:latin typeface="微软雅黑" panose="020B0503020204020204" pitchFamily="34" charset="-122"/>
                <a:ea typeface="微软雅黑" panose="020B0503020204020204" pitchFamily="34" charset="-122"/>
              </a:rPr>
              <a:t>治疗ARDS肠道功能紊乱，取得显著效果。</a:t>
            </a:r>
            <a:endParaRPr sz="1800" dirty="0">
              <a:solidFill>
                <a:srgbClr val="353535"/>
              </a:solidFill>
              <a:latin typeface="微软雅黑" panose="020B0503020204020204" pitchFamily="34" charset="-122"/>
              <a:ea typeface="微软雅黑" panose="020B0503020204020204" pitchFamily="34" charset="-122"/>
            </a:endParaRPr>
          </a:p>
        </p:txBody>
      </p:sp>
      <p:pic>
        <p:nvPicPr>
          <p:cNvPr id="6" name="Picture 6" descr="Picture 6"/>
          <p:cNvPicPr>
            <a:picLocks noChangeAspect="1"/>
          </p:cNvPicPr>
          <p:nvPr/>
        </p:nvPicPr>
        <p:blipFill>
          <a:blip r:embed="rId1"/>
          <a:stretch>
            <a:fillRect/>
          </a:stretch>
        </p:blipFill>
        <p:spPr>
          <a:xfrm>
            <a:off x="5615350" y="1750829"/>
            <a:ext cx="3938759" cy="3162629"/>
          </a:xfrm>
          <a:prstGeom prst="rect">
            <a:avLst/>
          </a:prstGeom>
          <a:ln w="12700">
            <a:miter lim="400000"/>
            <a:headEnd/>
            <a:tailEnd/>
          </a:ln>
        </p:spPr>
      </p:pic>
      <p:pic>
        <p:nvPicPr>
          <p:cNvPr id="7" name="图片 5" descr="图片 5"/>
          <p:cNvPicPr>
            <a:picLocks noChangeAspect="1"/>
          </p:cNvPicPr>
          <p:nvPr/>
        </p:nvPicPr>
        <p:blipFill>
          <a:blip r:embed="rId2"/>
          <a:stretch>
            <a:fillRect/>
          </a:stretch>
        </p:blipFill>
        <p:spPr>
          <a:xfrm>
            <a:off x="1340747" y="1097062"/>
            <a:ext cx="3845560" cy="2006600"/>
          </a:xfrm>
          <a:prstGeom prst="rect">
            <a:avLst/>
          </a:prstGeom>
          <a:ln w="12700">
            <a:miter lim="4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46583" y="133774"/>
            <a:ext cx="10540030" cy="733958"/>
          </a:xfrm>
        </p:spPr>
        <p:txBody>
          <a:bodyPr/>
          <a:lstStyle/>
          <a:p>
            <a:pPr algn="ctr"/>
            <a:r>
              <a:rPr lang="zh-CN" altLang="en-US" dirty="0">
                <a:solidFill>
                  <a:schemeClr val="tx1"/>
                </a:solidFill>
              </a:rPr>
              <a:t>新冠肺炎中西医结合救治要点</a:t>
            </a:r>
            <a:endParaRPr lang="zh-CN" altLang="en-US" dirty="0">
              <a:solidFill>
                <a:schemeClr val="tx1"/>
              </a:solidFill>
            </a:endParaRPr>
          </a:p>
        </p:txBody>
      </p:sp>
      <p:sp>
        <p:nvSpPr>
          <p:cNvPr id="12" name="矩形 11"/>
          <p:cNvSpPr/>
          <p:nvPr/>
        </p:nvSpPr>
        <p:spPr>
          <a:xfrm>
            <a:off x="820288" y="1204229"/>
            <a:ext cx="2781531" cy="369332"/>
          </a:xfrm>
          <a:prstGeom prst="rect">
            <a:avLst/>
          </a:prstGeom>
        </p:spPr>
        <p:txBody>
          <a:bodyPr wrap="none">
            <a:spAutoFit/>
          </a:bodyPr>
          <a:lstStyle/>
          <a:p>
            <a:pPr marL="285750" indent="-285750" algn="ctr">
              <a:buFont typeface="Wingdings" panose="05000000000000000000" pitchFamily="2" charset="2"/>
              <a:buChar char="l"/>
            </a:pPr>
            <a:r>
              <a:rPr lang="zh-CN" altLang="en-US" b="1" dirty="0">
                <a:solidFill>
                  <a:srgbClr val="FF0000"/>
                </a:solidFill>
              </a:rPr>
              <a:t>中医药全面、尽早介入</a:t>
            </a:r>
            <a:endParaRPr lang="zh-CN" altLang="en-US" dirty="0">
              <a:solidFill>
                <a:srgbClr val="FF0000"/>
              </a:solidFill>
            </a:endParaRPr>
          </a:p>
        </p:txBody>
      </p:sp>
      <p:graphicFrame>
        <p:nvGraphicFramePr>
          <p:cNvPr id="13" name="表格 13"/>
          <p:cNvGraphicFramePr>
            <a:graphicFrameLocks noGrp="1"/>
          </p:cNvGraphicFramePr>
          <p:nvPr/>
        </p:nvGraphicFramePr>
        <p:xfrm>
          <a:off x="906767" y="1816675"/>
          <a:ext cx="6582937" cy="3292531"/>
        </p:xfrm>
        <a:graphic>
          <a:graphicData uri="http://schemas.openxmlformats.org/drawingml/2006/table">
            <a:tbl>
              <a:tblPr firstRow="1" bandRow="1">
                <a:tableStyleId>{5C22544A-7EE6-4342-B048-85BDC9FD1C3A}</a:tableStyleId>
              </a:tblPr>
              <a:tblGrid>
                <a:gridCol w="2269202"/>
                <a:gridCol w="1982364"/>
                <a:gridCol w="2331371"/>
              </a:tblGrid>
              <a:tr h="366451">
                <a:tc gridSpan="3">
                  <a:txBody>
                    <a:bodyPr/>
                    <a:lstStyle/>
                    <a:p>
                      <a:pPr algn="ctr"/>
                      <a:r>
                        <a:rPr lang="zh-CN" altLang="en-US" dirty="0"/>
                        <a:t>新冠肺炎治疗方案比较</a:t>
                      </a:r>
                      <a:endParaRPr lang="zh-CN" altLang="en-US" dirty="0"/>
                    </a:p>
                  </a:txBody>
                  <a:tcPr/>
                </a:tc>
                <a:tc hMerge="1">
                  <a:tcPr/>
                </a:tc>
                <a:tc hMerge="1">
                  <a:tcPr/>
                </a:tc>
              </a:tr>
              <a:tr h="496967">
                <a:tc>
                  <a:txBody>
                    <a:bodyPr/>
                    <a:lstStyle/>
                    <a:p>
                      <a:r>
                        <a:rPr lang="zh-CN" altLang="en-US" dirty="0"/>
                        <a:t>中医药</a:t>
                      </a:r>
                      <a:endParaRPr lang="zh-CN" altLang="en-US" dirty="0"/>
                    </a:p>
                  </a:txBody>
                  <a:tcPr/>
                </a:tc>
                <a:tc>
                  <a:txBody>
                    <a:bodyPr/>
                    <a:lstStyle/>
                    <a:p>
                      <a:r>
                        <a:rPr lang="zh-CN" altLang="en-US" dirty="0"/>
                        <a:t>已经得到大量临床数据证实</a:t>
                      </a:r>
                      <a:endParaRPr lang="zh-CN" altLang="en-US" dirty="0"/>
                    </a:p>
                  </a:txBody>
                  <a:tcPr/>
                </a:tc>
                <a:tc>
                  <a:txBody>
                    <a:bodyPr/>
                    <a:lstStyle/>
                    <a:p>
                      <a:endParaRPr lang="zh-CN" altLang="en-US" dirty="0"/>
                    </a:p>
                  </a:txBody>
                  <a:tcPr/>
                </a:tc>
              </a:tr>
              <a:tr h="700272">
                <a:tc>
                  <a:txBody>
                    <a:bodyPr/>
                    <a:lstStyle/>
                    <a:p>
                      <a:r>
                        <a:rPr lang="zh-CN" altLang="en-US" dirty="0"/>
                        <a:t>瑞德西韦</a:t>
                      </a:r>
                      <a:endParaRPr lang="zh-CN" altLang="en-US" dirty="0"/>
                    </a:p>
                  </a:txBody>
                  <a:tcPr/>
                </a:tc>
                <a:tc>
                  <a:txBody>
                    <a:bodyPr/>
                    <a:lstStyle/>
                    <a:p>
                      <a:r>
                        <a:rPr lang="zh-CN" altLang="en-US" dirty="0"/>
                        <a:t>正在开展临床试验</a:t>
                      </a:r>
                      <a:endParaRPr lang="zh-CN"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a:t>即使临床试验结果有效，要等到</a:t>
                      </a:r>
                      <a:r>
                        <a:rPr lang="en-US" altLang="zh-CN" dirty="0"/>
                        <a:t>4</a:t>
                      </a:r>
                      <a:r>
                        <a:rPr lang="zh-CN" altLang="en-US" dirty="0"/>
                        <a:t>月</a:t>
                      </a:r>
                      <a:endParaRPr lang="zh-CN" altLang="en-US" dirty="0"/>
                    </a:p>
                    <a:p>
                      <a:endParaRPr lang="zh-CN" altLang="en-US" dirty="0"/>
                    </a:p>
                  </a:txBody>
                  <a:tcPr/>
                </a:tc>
              </a:tr>
              <a:tr h="700272">
                <a:tc>
                  <a:txBody>
                    <a:bodyPr/>
                    <a:lstStyle/>
                    <a:p>
                      <a:r>
                        <a:rPr lang="zh-CN" altLang="en-US" dirty="0"/>
                        <a:t>阿比朵尔</a:t>
                      </a:r>
                      <a:endParaRPr lang="zh-CN" altLang="en-US" dirty="0"/>
                    </a:p>
                  </a:txBody>
                  <a:tcPr/>
                </a:tc>
                <a:tc>
                  <a:txBody>
                    <a:bodyPr/>
                    <a:lstStyle/>
                    <a:p>
                      <a:r>
                        <a:rPr lang="zh-CN" altLang="en-US" dirty="0"/>
                        <a:t>抗流感病毒药物，作用靶点在新型冠状病毒上不存在</a:t>
                      </a:r>
                      <a:endParaRPr lang="zh-CN" altLang="en-US" dirty="0"/>
                    </a:p>
                  </a:txBody>
                  <a:tcPr/>
                </a:tc>
                <a:tc rowSpan="2">
                  <a:txBody>
                    <a:bodyPr/>
                    <a:lstStyle/>
                    <a:p>
                      <a:r>
                        <a:rPr lang="zh-CN" altLang="en-US" dirty="0"/>
                        <a:t>只在体外试验有效，还需动物试验和三期临床，距离临床确认有效遥遥无期</a:t>
                      </a:r>
                      <a:endParaRPr lang="zh-CN" altLang="en-US" dirty="0"/>
                    </a:p>
                  </a:txBody>
                  <a:tcPr/>
                </a:tc>
              </a:tr>
              <a:tr h="496967">
                <a:tc>
                  <a:txBody>
                    <a:bodyPr/>
                    <a:lstStyle/>
                    <a:p>
                      <a:r>
                        <a:rPr lang="zh-CN" altLang="en-US" dirty="0"/>
                        <a:t>达芦那韦</a:t>
                      </a:r>
                      <a:endParaRPr lang="zh-CN" altLang="en-US" dirty="0"/>
                    </a:p>
                  </a:txBody>
                  <a:tcPr/>
                </a:tc>
                <a:tc>
                  <a:txBody>
                    <a:bodyPr/>
                    <a:lstStyle/>
                    <a:p>
                      <a:r>
                        <a:rPr lang="zh-CN" altLang="en-US" dirty="0"/>
                        <a:t>抗艾滋病治疗药，副作用极大</a:t>
                      </a:r>
                      <a:endParaRPr lang="zh-CN" altLang="en-US" dirty="0"/>
                    </a:p>
                  </a:txBody>
                  <a:tcPr/>
                </a:tc>
                <a:tc vMerge="1">
                  <a:tcPr/>
                </a:tc>
              </a:tr>
              <a:tr h="496967">
                <a:tc>
                  <a:txBody>
                    <a:bodyPr/>
                    <a:lstStyle/>
                    <a:p>
                      <a:r>
                        <a:rPr lang="zh-CN" altLang="en-US" dirty="0"/>
                        <a:t>治疗性新冠特免血浆制品</a:t>
                      </a:r>
                      <a:endParaRPr lang="zh-CN" altLang="en-US" dirty="0"/>
                    </a:p>
                  </a:txBody>
                  <a:tcPr/>
                </a:tc>
                <a:tc>
                  <a:txBody>
                    <a:bodyPr/>
                    <a:lstStyle/>
                    <a:p>
                      <a:r>
                        <a:rPr lang="zh-CN" altLang="en-US" dirty="0"/>
                        <a:t>抗体特异作用于病毒</a:t>
                      </a:r>
                      <a:endParaRPr lang="zh-CN" altLang="en-US" dirty="0"/>
                    </a:p>
                  </a:txBody>
                  <a:tcPr/>
                </a:tc>
                <a:tc>
                  <a:txBody>
                    <a:bodyPr/>
                    <a:lstStyle/>
                    <a:p>
                      <a:r>
                        <a:rPr lang="zh-CN" altLang="en-US" dirty="0"/>
                        <a:t>抗体对付不了严重的炎症反应</a:t>
                      </a:r>
                      <a:endParaRPr lang="zh-CN" altLang="en-US" dirty="0"/>
                    </a:p>
                  </a:txBody>
                  <a:tcPr/>
                </a:tc>
              </a:tr>
            </a:tbl>
          </a:graphicData>
        </a:graphic>
      </p:graphicFrame>
      <p:sp>
        <p:nvSpPr>
          <p:cNvPr id="15" name="矩形 14"/>
          <p:cNvSpPr/>
          <p:nvPr/>
        </p:nvSpPr>
        <p:spPr>
          <a:xfrm>
            <a:off x="8050881" y="2898179"/>
            <a:ext cx="2136107" cy="787075"/>
          </a:xfrm>
          <a:prstGeom prst="rect">
            <a:avLst/>
          </a:prstGeom>
        </p:spPr>
        <p:txBody>
          <a:bodyPr wrap="square">
            <a:spAutoFit/>
          </a:bodyPr>
          <a:lstStyle/>
          <a:p>
            <a:pPr algn="ctr">
              <a:lnSpc>
                <a:spcPct val="150000"/>
              </a:lnSpc>
            </a:pPr>
            <a:r>
              <a:rPr lang="zh-CN" altLang="en-US" sz="1600" b="1" dirty="0">
                <a:solidFill>
                  <a:srgbClr val="FF0000"/>
                </a:solidFill>
              </a:rPr>
              <a:t>中医药要尽早介入</a:t>
            </a:r>
            <a:endParaRPr lang="en-US" altLang="zh-CN" sz="1600" b="1" dirty="0">
              <a:solidFill>
                <a:srgbClr val="FF0000"/>
              </a:solidFill>
            </a:endParaRPr>
          </a:p>
          <a:p>
            <a:pPr algn="ctr">
              <a:lnSpc>
                <a:spcPct val="150000"/>
              </a:lnSpc>
            </a:pPr>
            <a:r>
              <a:rPr lang="zh-CN" altLang="en-US" sz="1600" b="1" dirty="0">
                <a:solidFill>
                  <a:srgbClr val="FF0000"/>
                </a:solidFill>
              </a:rPr>
              <a:t>避免炎症瀑布反应</a:t>
            </a:r>
            <a:endParaRPr lang="zh-CN" altLang="en-US" sz="1600" b="1" dirty="0">
              <a:solidFill>
                <a:srgbClr val="FF0000"/>
              </a:solidFill>
            </a:endParaRPr>
          </a:p>
        </p:txBody>
      </p:sp>
      <p:sp>
        <p:nvSpPr>
          <p:cNvPr id="16" name="箭头: 下 15"/>
          <p:cNvSpPr/>
          <p:nvPr/>
        </p:nvSpPr>
        <p:spPr>
          <a:xfrm rot="16200000">
            <a:off x="6832834" y="3089945"/>
            <a:ext cx="1905582" cy="369420"/>
          </a:xfrm>
          <a:prstGeom prst="downArrow">
            <a:avLst/>
          </a:prstGeom>
          <a:solidFill>
            <a:srgbClr val="0070C0">
              <a:alpha val="41961"/>
            </a:srgbClr>
          </a:solidFill>
          <a:ln w="63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400" dirty="0">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p:cNvSpPr>
          <p:nvPr>
            <p:ph type="ctrTitle"/>
          </p:nvPr>
        </p:nvSpPr>
        <p:spPr>
          <a:xfrm>
            <a:off x="1109479" y="154480"/>
            <a:ext cx="7937518" cy="733425"/>
          </a:xfrm>
        </p:spPr>
        <p:txBody>
          <a:bodyPr anchor="t"/>
          <a:lstStyle/>
          <a:p>
            <a:pPr algn="ctr">
              <a:lnSpc>
                <a:spcPct val="150000"/>
              </a:lnSpc>
            </a:pPr>
            <a:r>
              <a:rPr lang="zh-CN" altLang="en-US" sz="2800" dirty="0">
                <a:solidFill>
                  <a:srgbClr val="0070C0"/>
                </a:solidFill>
                <a:sym typeface="Helvetica"/>
              </a:rPr>
              <a:t>炎症风暴</a:t>
            </a:r>
            <a:r>
              <a:rPr lang="en-US" altLang="zh-CN" sz="2800" dirty="0">
                <a:solidFill>
                  <a:srgbClr val="0070C0"/>
                </a:solidFill>
              </a:rPr>
              <a:t>——SIRS</a:t>
            </a:r>
            <a:endParaRPr lang="zh-CN" altLang="en-US" sz="2800" b="1" baseline="30000" dirty="0">
              <a:solidFill>
                <a:srgbClr val="0070C0"/>
              </a:solidFill>
              <a:latin typeface="微软雅黑" panose="020B0503020204020204" pitchFamily="34" charset="-122"/>
              <a:ea typeface="微软雅黑" panose="020B0503020204020204" pitchFamily="34" charset="-122"/>
            </a:endParaRPr>
          </a:p>
        </p:txBody>
      </p:sp>
      <p:sp>
        <p:nvSpPr>
          <p:cNvPr id="36" name="内容占位符 2"/>
          <p:cNvSpPr txBox="1">
            <a:spLocks noGrp="1"/>
          </p:cNvSpPr>
          <p:nvPr>
            <p:ph type="body" idx="1"/>
          </p:nvPr>
        </p:nvSpPr>
        <p:spPr>
          <a:xfrm>
            <a:off x="777401" y="1065510"/>
            <a:ext cx="9246547" cy="4279265"/>
          </a:xfrm>
          <a:prstGeom prst="rect">
            <a:avLst/>
          </a:prstGeom>
        </p:spPr>
        <p:txBody>
          <a:bodyPr>
            <a:normAutofit/>
          </a:bodyPr>
          <a:lstStyle/>
          <a:p>
            <a:pPr marL="342900" indent="-342900" defTabSz="438785">
              <a:lnSpc>
                <a:spcPct val="150000"/>
              </a:lnSpc>
              <a:spcBef>
                <a:spcPts val="900"/>
              </a:spcBef>
              <a:buFont typeface="Arial" panose="020B0604020202020204" pitchFamily="34" charset="0"/>
              <a:buChar char="•"/>
              <a:defRPr sz="2305"/>
            </a:pPr>
            <a:r>
              <a:rPr sz="1800" dirty="0" err="1">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无论是感染性因素还是非感染性因素均可通过不同途径激活炎症细胞，释放</a:t>
            </a:r>
            <a:r>
              <a:rPr sz="1800" dirty="0" err="1">
                <a:solidFill>
                  <a:schemeClr val="tx1"/>
                </a:solidFill>
                <a:latin typeface="微软雅黑" panose="020B0503020204020204" pitchFamily="34" charset="-122"/>
                <a:ea typeface="微软雅黑" panose="020B0503020204020204" pitchFamily="34" charset="-122"/>
                <a:cs typeface="楷体" panose="02010609060101010101" pitchFamily="49" charset="-122"/>
              </a:rPr>
              <a:t>TNF</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rPr>
              <a:t>-α</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rPr>
              <a:t>IL-1</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等促炎介质，参与机体防御反应以抵御外来伤害刺激。</a:t>
            </a:r>
            <a:endPar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endParaRPr>
          </a:p>
          <a:p>
            <a:pPr marL="342900" indent="-342900" defTabSz="438785">
              <a:lnSpc>
                <a:spcPct val="150000"/>
              </a:lnSpc>
              <a:spcBef>
                <a:spcPts val="900"/>
              </a:spcBef>
              <a:buFont typeface="Arial" panose="020B0604020202020204" pitchFamily="34" charset="0"/>
              <a:buChar char="•"/>
              <a:defRPr sz="2305"/>
            </a:pPr>
            <a:r>
              <a:rPr sz="1800" dirty="0" err="1">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这些炎症细胞一方面可激活粒细胞损伤血管内皮细胞，促进血小板粘附，释放氧自由基和脂质代谢产物等</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a:t>
            </a:r>
            <a:endPar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endParaRPr>
          </a:p>
          <a:p>
            <a:pPr marL="342900" indent="-342900" defTabSz="438785">
              <a:lnSpc>
                <a:spcPct val="150000"/>
              </a:lnSpc>
              <a:spcBef>
                <a:spcPts val="900"/>
              </a:spcBef>
              <a:buFont typeface="Arial" panose="020B0604020202020204" pitchFamily="34" charset="0"/>
              <a:buChar char="•"/>
              <a:defRPr sz="2305"/>
            </a:pP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另一方面又进一步促进炎症细胞的激活，两者互为因果，并在体内形成</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rPr>
              <a:t>“</a:t>
            </a:r>
            <a:r>
              <a:rPr sz="1800" dirty="0" err="1">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瀑布效应</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rPr>
              <a:t>”</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a:t>
            </a:r>
            <a:r>
              <a:rPr sz="1800" dirty="0" err="1">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导致炎症介质数量不断增加，使炎症反应不断扩大</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a:t>
            </a:r>
            <a:endPar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endParaRPr>
          </a:p>
          <a:p>
            <a:pPr marL="342900" indent="-342900" defTabSz="438785">
              <a:lnSpc>
                <a:spcPct val="150000"/>
              </a:lnSpc>
              <a:spcBef>
                <a:spcPts val="900"/>
              </a:spcBef>
              <a:buFont typeface="Arial" panose="020B0604020202020204" pitchFamily="34" charset="0"/>
              <a:buChar char="•"/>
              <a:defRPr sz="2305"/>
            </a:pPr>
            <a:r>
              <a:rPr sz="1800" dirty="0" err="1">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当超出机体代偿能力时，机体出现过度的炎症反应，引起广泛组织细胞损伤，产生全身炎症细胞反应综合征（</a:t>
            </a:r>
            <a:r>
              <a:rPr sz="1800" dirty="0" err="1">
                <a:solidFill>
                  <a:schemeClr val="tx1"/>
                </a:solidFill>
                <a:latin typeface="微软雅黑" panose="020B0503020204020204" pitchFamily="34" charset="-122"/>
                <a:ea typeface="微软雅黑" panose="020B0503020204020204" pitchFamily="34" charset="-122"/>
                <a:cs typeface="楷体" panose="02010609060101010101" pitchFamily="49" charset="-122"/>
              </a:rPr>
              <a:t>SIRS</a:t>
            </a:r>
            <a:r>
              <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rPr>
              <a:t>）。</a:t>
            </a:r>
            <a:endParaRPr sz="1800" dirty="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Helvetic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925688" y="292779"/>
            <a:ext cx="7381061" cy="734060"/>
          </a:xfrm>
        </p:spPr>
        <p:txBody>
          <a:bodyPr/>
          <a:lstStyle/>
          <a:p>
            <a:pPr algn="ctr"/>
            <a:r>
              <a:rPr lang="zh-CN" altLang="en-US" dirty="0">
                <a:solidFill>
                  <a:srgbClr val="0070C0"/>
                </a:solidFill>
              </a:rPr>
              <a:t>为什么要在</a:t>
            </a:r>
            <a:r>
              <a:rPr lang="en-US" altLang="zh-CN" dirty="0">
                <a:solidFill>
                  <a:srgbClr val="0070C0"/>
                </a:solidFill>
              </a:rPr>
              <a:t>Sepsis</a:t>
            </a:r>
            <a:r>
              <a:rPr lang="zh-CN" altLang="en-US" dirty="0">
                <a:solidFill>
                  <a:srgbClr val="0070C0"/>
                </a:solidFill>
              </a:rPr>
              <a:t>上花费时间和精力？</a:t>
            </a:r>
            <a:br>
              <a:rPr lang="zh-CN" altLang="en-US" dirty="0">
                <a:solidFill>
                  <a:srgbClr val="FF0000"/>
                </a:solidFill>
                <a:latin typeface="微软雅黑" panose="020B0503020204020204" pitchFamily="34" charset="-122"/>
                <a:ea typeface="微软雅黑" panose="020B0503020204020204" pitchFamily="34" charset="-122"/>
              </a:rPr>
            </a:br>
            <a:endParaRPr lang="zh-CN" altLang="en-US" dirty="0">
              <a:solidFill>
                <a:srgbClr val="0070C0"/>
              </a:solidFill>
              <a:sym typeface="+mn-ea"/>
            </a:endParaRPr>
          </a:p>
        </p:txBody>
      </p:sp>
      <p:pic>
        <p:nvPicPr>
          <p:cNvPr id="9" name="Picture 5" descr="https://si0.twimg.com/profile_images/1690439333/CEC_Sepsis_Logo_HiRes_CMYK.png"/>
          <p:cNvPicPr>
            <a:picLocks noChangeAspect="1"/>
          </p:cNvPicPr>
          <p:nvPr/>
        </p:nvPicPr>
        <p:blipFill>
          <a:blip r:embed="rId1"/>
          <a:stretch>
            <a:fillRect/>
          </a:stretch>
        </p:blipFill>
        <p:spPr>
          <a:xfrm>
            <a:off x="1239696" y="2553773"/>
            <a:ext cx="4670618" cy="2563583"/>
          </a:xfrm>
          <a:prstGeom prst="rect">
            <a:avLst/>
          </a:prstGeom>
          <a:noFill/>
          <a:ln w="9525">
            <a:noFill/>
          </a:ln>
        </p:spPr>
      </p:pic>
      <p:sp>
        <p:nvSpPr>
          <p:cNvPr id="10" name="Rectangle 2"/>
          <p:cNvSpPr txBox="1"/>
          <p:nvPr/>
        </p:nvSpPr>
        <p:spPr>
          <a:xfrm>
            <a:off x="1044997" y="944890"/>
            <a:ext cx="2261870" cy="1210310"/>
          </a:xfrm>
          <a:noFill/>
          <a:ln>
            <a:noFill/>
          </a:ln>
        </p:spPr>
        <p:txBody>
          <a:bodyPr lIns="115310" tIns="57654" rIns="115310" bIns="57654" anchor="t" anchorCtr="0">
            <a:noAutofit/>
          </a:bodyPr>
          <a:lstStyle>
            <a:lvl1pPr algn="l" defTabSz="685800" rtl="0" eaLnBrk="1" latinLnBrk="0" hangingPunct="1">
              <a:lnSpc>
                <a:spcPct val="100000"/>
              </a:lnSpc>
              <a:spcBef>
                <a:spcPct val="0"/>
              </a:spcBef>
              <a:buNone/>
              <a:defRPr sz="2400" b="1" kern="1200">
                <a:solidFill>
                  <a:srgbClr val="005CAB"/>
                </a:solidFill>
                <a:latin typeface="+mj-lt"/>
                <a:ea typeface="+mj-ea"/>
                <a:cs typeface="+mj-cs"/>
              </a:defRPr>
            </a:lvl1pPr>
          </a:lstStyle>
          <a:p>
            <a:r>
              <a:rPr lang="zh-CN" altLang="en-US" sz="3135" i="1" u="sng">
                <a:solidFill>
                  <a:srgbClr val="FF0000"/>
                </a:solidFill>
                <a:latin typeface="华文隶书" panose="02010800040101010101" charset="-122"/>
                <a:ea typeface="华文隶书" panose="02010800040101010101" charset="-122"/>
              </a:rPr>
              <a:t>死亡率高</a:t>
            </a:r>
            <a:endParaRPr lang="en-US" altLang="zh-CN" sz="3135" i="1" u="sng" dirty="0">
              <a:solidFill>
                <a:srgbClr val="FF0000"/>
              </a:solidFill>
              <a:latin typeface="华文隶书" panose="02010800040101010101" charset="-122"/>
              <a:ea typeface="华文隶书" panose="02010800040101010101" charset="-122"/>
            </a:endParaRPr>
          </a:p>
        </p:txBody>
      </p:sp>
      <p:sp>
        <p:nvSpPr>
          <p:cNvPr id="11" name="Rectangle 2"/>
          <p:cNvSpPr txBox="1"/>
          <p:nvPr/>
        </p:nvSpPr>
        <p:spPr>
          <a:xfrm>
            <a:off x="4982001" y="2394674"/>
            <a:ext cx="3028431" cy="915862"/>
          </a:xfrm>
          <a:prstGeom prst="rect">
            <a:avLst/>
          </a:prstGeom>
          <a:noFill/>
          <a:ln w="9525">
            <a:noFill/>
          </a:ln>
        </p:spPr>
        <p:txBody>
          <a:bodyPr anchor="t"/>
          <a:lstStyle/>
          <a:p>
            <a:pPr algn="ctr"/>
            <a:r>
              <a:rPr lang="zh-CN" altLang="en-US" sz="3135" b="1" i="1" u="sng" dirty="0">
                <a:solidFill>
                  <a:srgbClr val="FF0000"/>
                </a:solidFill>
                <a:latin typeface="隶书" panose="02010509060101010101" pitchFamily="49" charset="-122"/>
                <a:ea typeface="隶书" panose="02010509060101010101" pitchFamily="49" charset="-122"/>
              </a:rPr>
              <a:t>提升空间</a:t>
            </a:r>
            <a:endParaRPr lang="en-US" altLang="zh-CN" sz="3135" b="1" i="1" u="sng" dirty="0">
              <a:solidFill>
                <a:srgbClr val="FF0000"/>
              </a:solidFill>
              <a:latin typeface="隶书" panose="02010509060101010101" pitchFamily="49" charset="-122"/>
            </a:endParaRPr>
          </a:p>
        </p:txBody>
      </p:sp>
      <p:sp>
        <p:nvSpPr>
          <p:cNvPr id="12" name="Rectangle 4"/>
          <p:cNvSpPr txBox="1">
            <a:spLocks noChangeArrowheads="1"/>
          </p:cNvSpPr>
          <p:nvPr/>
        </p:nvSpPr>
        <p:spPr bwMode="auto">
          <a:xfrm>
            <a:off x="7292407" y="2436178"/>
            <a:ext cx="2014342" cy="2091817"/>
          </a:xfrm>
          <a:prstGeom prst="rect">
            <a:avLst/>
          </a:prstGeom>
          <a:noFill/>
          <a:ln w="9525">
            <a:noFill/>
            <a:miter lim="800000"/>
          </a:ln>
        </p:spPr>
        <p:txBody>
          <a:bodyPr lIns="59766" tIns="29883" rIns="59766" bIns="29883"/>
          <a:lstStyle/>
          <a:p>
            <a:pPr marL="742950" marR="0" lvl="1" indent="-285750" algn="l" defTabSz="914400" rtl="0" eaLnBrk="1" fontAlgn="base" latinLnBrk="0" hangingPunct="1">
              <a:lnSpc>
                <a:spcPct val="150000"/>
              </a:lnSpc>
              <a:spcBef>
                <a:spcPct val="20000"/>
              </a:spcBef>
              <a:spcAft>
                <a:spcPct val="0"/>
              </a:spcAft>
              <a:buClrTx/>
              <a:buSzTx/>
              <a:buFontTx/>
              <a:buChar char="–"/>
              <a:defRPr/>
            </a:pPr>
            <a:r>
              <a:rPr kumimoji="0" lang="zh-CN" altLang="en-US" sz="209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早识别</a:t>
            </a:r>
            <a:endParaRPr kumimoji="0" lang="en-US" altLang="zh-CN" sz="209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a:p>
            <a:pPr marL="742950" marR="0" lvl="1" indent="-285750" algn="l" defTabSz="914400" rtl="0" eaLnBrk="1" fontAlgn="base" latinLnBrk="0" hangingPunct="1">
              <a:lnSpc>
                <a:spcPct val="150000"/>
              </a:lnSpc>
              <a:spcBef>
                <a:spcPct val="20000"/>
              </a:spcBef>
              <a:spcAft>
                <a:spcPct val="0"/>
              </a:spcAft>
              <a:buClrTx/>
              <a:buSzTx/>
              <a:buFontTx/>
              <a:buChar char="–"/>
              <a:defRPr/>
            </a:pPr>
            <a:r>
              <a:rPr kumimoji="0" lang="zh-CN" altLang="en-US" sz="2090" b="1" i="0" u="none" strike="noStrike" kern="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早复苏</a:t>
            </a:r>
            <a:endParaRPr kumimoji="0" lang="en-US" altLang="zh-CN" sz="2090" b="1" i="0" u="none" strike="noStrike" kern="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a:p>
            <a:pPr marL="742950" marR="0" lvl="1" indent="-285750" algn="l" defTabSz="914400" rtl="0" eaLnBrk="1" fontAlgn="base" latinLnBrk="0" hangingPunct="1">
              <a:lnSpc>
                <a:spcPct val="150000"/>
              </a:lnSpc>
              <a:spcBef>
                <a:spcPct val="20000"/>
              </a:spcBef>
              <a:spcAft>
                <a:spcPct val="0"/>
              </a:spcAft>
              <a:buClrTx/>
              <a:buSzTx/>
              <a:buFontTx/>
              <a:buChar char="–"/>
              <a:defRPr/>
            </a:pPr>
            <a:r>
              <a:rPr kumimoji="0" lang="zh-CN" altLang="en-US" sz="209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早治疗</a:t>
            </a:r>
            <a:endParaRPr kumimoji="0" lang="en-US" altLang="zh-CN" sz="209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a:p>
            <a:pPr marL="742950" marR="0" lvl="1" indent="-285750" algn="l" defTabSz="914400" rtl="0" eaLnBrk="1" fontAlgn="base" latinLnBrk="0" hangingPunct="1">
              <a:lnSpc>
                <a:spcPct val="150000"/>
              </a:lnSpc>
              <a:spcBef>
                <a:spcPct val="20000"/>
              </a:spcBef>
              <a:spcAft>
                <a:spcPct val="0"/>
              </a:spcAft>
              <a:buClrTx/>
              <a:buSzTx/>
              <a:buFontTx/>
              <a:buChar char="–"/>
              <a:defRPr/>
            </a:pPr>
            <a:r>
              <a:rPr kumimoji="0" lang="zh-CN" altLang="en-US" sz="2090" b="1" i="0" u="none" strike="noStrike" kern="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早住院</a:t>
            </a:r>
            <a:endParaRPr kumimoji="0" lang="en-US" altLang="zh-CN" sz="2090" b="1" i="0" u="none" strike="noStrike" kern="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a:p>
            <a:pPr marL="742950" marR="0" lvl="1" indent="-285750" algn="l" defTabSz="914400" rtl="0" eaLnBrk="1" fontAlgn="base" latinLnBrk="0" hangingPunct="1">
              <a:lnSpc>
                <a:spcPct val="150000"/>
              </a:lnSpc>
              <a:spcBef>
                <a:spcPct val="20000"/>
              </a:spcBef>
              <a:spcAft>
                <a:spcPct val="0"/>
              </a:spcAft>
              <a:buClrTx/>
              <a:buSzTx/>
              <a:buFontTx/>
              <a:buChar char="–"/>
              <a:defRPr/>
            </a:pPr>
            <a:r>
              <a:rPr kumimoji="0" lang="zh-CN" altLang="en-US" sz="209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显著改善</a:t>
            </a:r>
            <a:endParaRPr kumimoji="0" lang="en-US" sz="2090" b="1" i="0" u="none" strike="noStrike" kern="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3" name="矩形 2"/>
          <p:cNvSpPr/>
          <p:nvPr/>
        </p:nvSpPr>
        <p:spPr>
          <a:xfrm>
            <a:off x="2815476" y="1345998"/>
            <a:ext cx="5312551" cy="1000402"/>
          </a:xfrm>
          <a:prstGeom prst="rect">
            <a:avLst/>
          </a:prstGeom>
          <a:noFill/>
          <a:ln w="9525">
            <a:noFill/>
          </a:ln>
        </p:spPr>
        <p:txBody>
          <a:bodyPr anchor="t">
            <a:spAutoFit/>
          </a:bodyPr>
          <a:lstStyle/>
          <a:p>
            <a:pPr lvl="1" indent="0" eaLnBrk="1" hangingPunct="1">
              <a:lnSpc>
                <a:spcPct val="150000"/>
              </a:lnSpc>
              <a:buClr>
                <a:srgbClr val="002060"/>
              </a:buClr>
              <a:buFont typeface="Wingdings" panose="05000000000000000000" pitchFamily="2" charset="2"/>
              <a:buChar char="p"/>
            </a:pPr>
            <a:r>
              <a:rPr lang="zh-CN" altLang="en-US" sz="2090" b="1" dirty="0">
                <a:solidFill>
                  <a:srgbClr val="002060"/>
                </a:solidFill>
                <a:latin typeface="微软雅黑" panose="020B0503020204020204" pitchFamily="34" charset="-122"/>
                <a:ea typeface="微软雅黑" panose="020B0503020204020204" pitchFamily="34" charset="-122"/>
              </a:rPr>
              <a:t>  脓毒症</a:t>
            </a:r>
            <a:r>
              <a:rPr lang="en-US" altLang="zh-CN" sz="2090" b="1" dirty="0">
                <a:solidFill>
                  <a:srgbClr val="002060"/>
                </a:solidFill>
                <a:latin typeface="微软雅黑" panose="020B0503020204020204" pitchFamily="34" charset="-122"/>
                <a:ea typeface="微软雅黑" panose="020B0503020204020204" pitchFamily="34" charset="-122"/>
              </a:rPr>
              <a:t>: 30% - 50%</a:t>
            </a:r>
            <a:endParaRPr lang="en-US" altLang="zh-CN" sz="2090" b="1" dirty="0">
              <a:solidFill>
                <a:srgbClr val="002060"/>
              </a:solidFill>
              <a:latin typeface="微软雅黑" panose="020B0503020204020204" pitchFamily="34" charset="-122"/>
              <a:ea typeface="微软雅黑" panose="020B0503020204020204" pitchFamily="34" charset="-122"/>
            </a:endParaRPr>
          </a:p>
          <a:p>
            <a:pPr lvl="1" indent="0" eaLnBrk="1" hangingPunct="1">
              <a:lnSpc>
                <a:spcPct val="150000"/>
              </a:lnSpc>
              <a:buClr>
                <a:srgbClr val="002060"/>
              </a:buClr>
              <a:buFont typeface="Wingdings" panose="05000000000000000000" pitchFamily="2" charset="2"/>
              <a:buChar char="p"/>
            </a:pPr>
            <a:r>
              <a:rPr lang="zh-CN" altLang="en-US" sz="2090" b="1" dirty="0">
                <a:solidFill>
                  <a:srgbClr val="002060"/>
                </a:solidFill>
                <a:latin typeface="微软雅黑" panose="020B0503020204020204" pitchFamily="34" charset="-122"/>
                <a:ea typeface="微软雅黑" panose="020B0503020204020204" pitchFamily="34" charset="-122"/>
              </a:rPr>
              <a:t>  感染性休克</a:t>
            </a:r>
            <a:r>
              <a:rPr lang="en-US" altLang="zh-CN" sz="2090" b="1" dirty="0">
                <a:solidFill>
                  <a:srgbClr val="002060"/>
                </a:solidFill>
                <a:latin typeface="微软雅黑" panose="020B0503020204020204" pitchFamily="34" charset="-122"/>
                <a:ea typeface="微软雅黑" panose="020B0503020204020204" pitchFamily="34" charset="-122"/>
              </a:rPr>
              <a:t>: 50% - 60%</a:t>
            </a:r>
            <a:endParaRPr lang="en-US" altLang="zh-CN" sz="209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925688" y="292779"/>
            <a:ext cx="7381061" cy="734060"/>
          </a:xfrm>
        </p:spPr>
        <p:txBody>
          <a:bodyPr/>
          <a:lstStyle/>
          <a:p>
            <a:pPr algn="ctr"/>
            <a:r>
              <a:rPr lang="en-US" altLang="zh-CN" noProof="1">
                <a:solidFill>
                  <a:srgbClr val="0070C0"/>
                </a:solidFill>
              </a:rPr>
              <a:t>SIRS</a:t>
            </a:r>
            <a:r>
              <a:rPr lang="zh-CN" altLang="en-US" noProof="1">
                <a:solidFill>
                  <a:srgbClr val="0070C0"/>
                </a:solidFill>
              </a:rPr>
              <a:t>（全身炎症反应综合征）</a:t>
            </a:r>
            <a:br>
              <a:rPr lang="zh-CN" altLang="en-US" dirty="0">
                <a:solidFill>
                  <a:srgbClr val="FF0000"/>
                </a:solidFill>
                <a:latin typeface="微软雅黑" panose="020B0503020204020204" pitchFamily="34" charset="-122"/>
                <a:ea typeface="微软雅黑" panose="020B0503020204020204" pitchFamily="34" charset="-122"/>
              </a:rPr>
            </a:br>
            <a:endParaRPr lang="zh-CN" altLang="en-US" dirty="0">
              <a:solidFill>
                <a:srgbClr val="0070C0"/>
              </a:solidFill>
              <a:sym typeface="+mn-ea"/>
            </a:endParaRPr>
          </a:p>
        </p:txBody>
      </p:sp>
      <p:sp>
        <p:nvSpPr>
          <p:cNvPr id="2" name="矩形 1"/>
          <p:cNvSpPr/>
          <p:nvPr/>
        </p:nvSpPr>
        <p:spPr>
          <a:xfrm>
            <a:off x="1388069" y="1299065"/>
            <a:ext cx="8328304" cy="3267818"/>
          </a:xfrm>
          <a:prstGeom prst="rect">
            <a:avLst/>
          </a:prstGeom>
        </p:spPr>
        <p:txBody>
          <a:bodyPr wrap="square">
            <a:spAutoFit/>
          </a:bodyPr>
          <a:lstStyle/>
          <a:p>
            <a:pPr marL="342900" indent="-342900" defTabSz="438785" fontAlgn="base">
              <a:spcBef>
                <a:spcPts val="900"/>
              </a:spcBef>
              <a:buFont typeface="Arial" panose="020B0604020202020204" pitchFamily="34" charset="0"/>
              <a:buChar char="•"/>
              <a:defRPr sz="2305"/>
            </a:pPr>
            <a:r>
              <a:rPr lang="en-US" altLang="zh-CN" noProof="1">
                <a:solidFill>
                  <a:srgbClr val="FF0000"/>
                </a:solidFill>
                <a:latin typeface="微软雅黑" panose="020B0503020204020204" pitchFamily="34" charset="-122"/>
                <a:ea typeface="微软雅黑" panose="020B0503020204020204" pitchFamily="34" charset="-122"/>
              </a:rPr>
              <a:t>SIRS</a:t>
            </a:r>
            <a:r>
              <a:rPr lang="zh-CN" altLang="en-US" noProof="1">
                <a:solidFill>
                  <a:srgbClr val="FF0000"/>
                </a:solidFill>
                <a:latin typeface="微软雅黑" panose="020B0503020204020204" pitchFamily="34" charset="-122"/>
                <a:ea typeface="微软雅黑" panose="020B0503020204020204" pitchFamily="34" charset="-122"/>
              </a:rPr>
              <a:t>的诊断标准（符合2个或2个以上条件）</a:t>
            </a:r>
            <a:r>
              <a:rPr lang="en-US" altLang="zh-CN" noProof="1">
                <a:solidFill>
                  <a:srgbClr val="FF0000"/>
                </a:solidFill>
                <a:latin typeface="微软雅黑" panose="020B0503020204020204" pitchFamily="34" charset="-122"/>
                <a:ea typeface="微软雅黑" panose="020B0503020204020204" pitchFamily="34" charset="-122"/>
              </a:rPr>
              <a:t> :</a:t>
            </a:r>
            <a:endParaRPr lang="en-US" altLang="zh-CN" noProof="1">
              <a:solidFill>
                <a:srgbClr val="FF0000"/>
              </a:solidFill>
              <a:latin typeface="微软雅黑" panose="020B0503020204020204" pitchFamily="34" charset="-122"/>
              <a:ea typeface="微软雅黑" panose="020B0503020204020204" pitchFamily="34" charset="-122"/>
            </a:endParaRPr>
          </a:p>
          <a:p>
            <a:pPr defTabSz="438785" fontAlgn="base">
              <a:spcBef>
                <a:spcPts val="900"/>
              </a:spcBef>
              <a:defRPr sz="2305"/>
            </a:pPr>
            <a:r>
              <a:rPr lang="en-US" altLang="zh-CN" noProof="1">
                <a:latin typeface="微软雅黑" panose="020B0503020204020204" pitchFamily="34" charset="-122"/>
                <a:ea typeface="微软雅黑" panose="020B0503020204020204" pitchFamily="34" charset="-122"/>
              </a:rPr>
              <a:t>     1</a:t>
            </a:r>
            <a:r>
              <a:rPr lang="zh-CN" altLang="en-US" noProof="1">
                <a:latin typeface="微软雅黑" panose="020B0503020204020204" pitchFamily="34" charset="-122"/>
                <a:ea typeface="微软雅黑" panose="020B0503020204020204" pitchFamily="34" charset="-122"/>
              </a:rPr>
              <a:t>、 呼吸加快：</a:t>
            </a:r>
            <a:r>
              <a:rPr lang="en-US" altLang="zh-CN" noProof="1">
                <a:latin typeface="微软雅黑" panose="020B0503020204020204" pitchFamily="34" charset="-122"/>
                <a:ea typeface="微软雅黑" panose="020B0503020204020204" pitchFamily="34" charset="-122"/>
              </a:rPr>
              <a:t>&gt;20</a:t>
            </a:r>
            <a:r>
              <a:rPr lang="zh-CN" altLang="en-US" noProof="1">
                <a:latin typeface="微软雅黑" panose="020B0503020204020204" pitchFamily="34" charset="-122"/>
                <a:ea typeface="微软雅黑" panose="020B0503020204020204" pitchFamily="34" charset="-122"/>
              </a:rPr>
              <a:t>次</a:t>
            </a:r>
            <a:r>
              <a:rPr lang="en-US" altLang="zh-CN" noProof="1">
                <a:latin typeface="微软雅黑" panose="020B0503020204020204" pitchFamily="34" charset="-122"/>
                <a:ea typeface="微软雅黑" panose="020B0503020204020204" pitchFamily="34" charset="-122"/>
              </a:rPr>
              <a:t>/</a:t>
            </a:r>
            <a:r>
              <a:rPr lang="zh-CN" altLang="en-US" noProof="1">
                <a:latin typeface="微软雅黑" panose="020B0503020204020204" pitchFamily="34" charset="-122"/>
                <a:ea typeface="微软雅黑" panose="020B0503020204020204" pitchFamily="34" charset="-122"/>
              </a:rPr>
              <a:t>分</a:t>
            </a:r>
            <a:endParaRPr lang="zh-CN" altLang="en-US" noProof="1">
              <a:latin typeface="微软雅黑" panose="020B0503020204020204" pitchFamily="34" charset="-122"/>
              <a:ea typeface="微软雅黑" panose="020B0503020204020204" pitchFamily="34" charset="-122"/>
            </a:endParaRPr>
          </a:p>
          <a:p>
            <a:pPr defTabSz="438785" fontAlgn="base">
              <a:spcBef>
                <a:spcPts val="900"/>
              </a:spcBef>
              <a:defRPr sz="2305"/>
            </a:pPr>
            <a:r>
              <a:rPr lang="zh-CN" altLang="en-US" noProof="1">
                <a:latin typeface="微软雅黑" panose="020B0503020204020204" pitchFamily="34" charset="-122"/>
                <a:ea typeface="微软雅黑" panose="020B0503020204020204" pitchFamily="34" charset="-122"/>
              </a:rPr>
              <a:t>    ２、心率加快：</a:t>
            </a:r>
            <a:r>
              <a:rPr lang="en-US" altLang="zh-CN" noProof="1">
                <a:latin typeface="微软雅黑" panose="020B0503020204020204" pitchFamily="34" charset="-122"/>
                <a:ea typeface="微软雅黑" panose="020B0503020204020204" pitchFamily="34" charset="-122"/>
              </a:rPr>
              <a:t>&gt;90</a:t>
            </a:r>
            <a:r>
              <a:rPr lang="zh-CN" altLang="en-US" noProof="1">
                <a:latin typeface="微软雅黑" panose="020B0503020204020204" pitchFamily="34" charset="-122"/>
                <a:ea typeface="微软雅黑" panose="020B0503020204020204" pitchFamily="34" charset="-122"/>
              </a:rPr>
              <a:t>次</a:t>
            </a:r>
            <a:r>
              <a:rPr lang="en-US" altLang="zh-CN" noProof="1">
                <a:latin typeface="微软雅黑" panose="020B0503020204020204" pitchFamily="34" charset="-122"/>
                <a:ea typeface="微软雅黑" panose="020B0503020204020204" pitchFamily="34" charset="-122"/>
              </a:rPr>
              <a:t>/</a:t>
            </a:r>
            <a:r>
              <a:rPr lang="zh-CN" altLang="en-US" noProof="1">
                <a:latin typeface="微软雅黑" panose="020B0503020204020204" pitchFamily="34" charset="-122"/>
                <a:ea typeface="微软雅黑" panose="020B0503020204020204" pitchFamily="34" charset="-122"/>
              </a:rPr>
              <a:t>分或</a:t>
            </a:r>
            <a:r>
              <a:rPr lang="en-US" altLang="zh-CN" noProof="1">
                <a:latin typeface="微软雅黑" panose="020B0503020204020204" pitchFamily="34" charset="-122"/>
                <a:ea typeface="微软雅黑" panose="020B0503020204020204" pitchFamily="34" charset="-122"/>
              </a:rPr>
              <a:t>PaCO2&lt;32mmHg </a:t>
            </a:r>
            <a:endParaRPr lang="en-US" altLang="zh-CN" noProof="1">
              <a:latin typeface="微软雅黑" panose="020B0503020204020204" pitchFamily="34" charset="-122"/>
              <a:ea typeface="微软雅黑" panose="020B0503020204020204" pitchFamily="34" charset="-122"/>
            </a:endParaRPr>
          </a:p>
          <a:p>
            <a:pPr defTabSz="438785" fontAlgn="base">
              <a:spcBef>
                <a:spcPts val="900"/>
              </a:spcBef>
              <a:defRPr sz="2305"/>
            </a:pPr>
            <a:r>
              <a:rPr lang="zh-CN" altLang="en-US" noProof="1">
                <a:latin typeface="微软雅黑" panose="020B0503020204020204" pitchFamily="34" charset="-122"/>
                <a:ea typeface="微软雅黑" panose="020B0503020204020204" pitchFamily="34" charset="-122"/>
              </a:rPr>
              <a:t>    ３、体温升高</a:t>
            </a:r>
            <a:r>
              <a:rPr lang="en-US" altLang="zh-CN" noProof="1">
                <a:latin typeface="微软雅黑" panose="020B0503020204020204" pitchFamily="34" charset="-122"/>
                <a:ea typeface="微软雅黑" panose="020B0503020204020204" pitchFamily="34" charset="-122"/>
              </a:rPr>
              <a:t>:  </a:t>
            </a:r>
            <a:r>
              <a:rPr lang="zh-CN" altLang="en-US" noProof="1">
                <a:latin typeface="微软雅黑" panose="020B0503020204020204" pitchFamily="34" charset="-122"/>
                <a:ea typeface="微软雅黑" panose="020B0503020204020204" pitchFamily="34" charset="-122"/>
              </a:rPr>
              <a:t>Ｔ </a:t>
            </a:r>
            <a:r>
              <a:rPr lang="en-US" altLang="zh-CN" noProof="1">
                <a:latin typeface="微软雅黑" panose="020B0503020204020204" pitchFamily="34" charset="-122"/>
                <a:ea typeface="微软雅黑" panose="020B0503020204020204" pitchFamily="34" charset="-122"/>
              </a:rPr>
              <a:t>&gt;38℃</a:t>
            </a:r>
            <a:r>
              <a:rPr lang="zh-CN" altLang="en-US" noProof="1">
                <a:latin typeface="微软雅黑" panose="020B0503020204020204" pitchFamily="34" charset="-122"/>
                <a:ea typeface="微软雅黑" panose="020B0503020204020204" pitchFamily="34" charset="-122"/>
              </a:rPr>
              <a:t>或</a:t>
            </a:r>
            <a:r>
              <a:rPr lang="en-US" altLang="zh-CN" noProof="1">
                <a:latin typeface="微软雅黑" panose="020B0503020204020204" pitchFamily="34" charset="-122"/>
                <a:ea typeface="微软雅黑" panose="020B0503020204020204" pitchFamily="34" charset="-122"/>
              </a:rPr>
              <a:t>T&lt;36 ℃</a:t>
            </a:r>
            <a:endParaRPr lang="en-US" altLang="zh-CN" noProof="1">
              <a:latin typeface="微软雅黑" panose="020B0503020204020204" pitchFamily="34" charset="-122"/>
              <a:ea typeface="微软雅黑" panose="020B0503020204020204" pitchFamily="34" charset="-122"/>
            </a:endParaRPr>
          </a:p>
          <a:p>
            <a:pPr defTabSz="438785" fontAlgn="base">
              <a:spcBef>
                <a:spcPts val="900"/>
              </a:spcBef>
              <a:defRPr sz="2305"/>
            </a:pPr>
            <a:r>
              <a:rPr lang="zh-CN" altLang="en-US" noProof="1">
                <a:latin typeface="微软雅黑" panose="020B0503020204020204" pitchFamily="34" charset="-122"/>
                <a:ea typeface="微软雅黑" panose="020B0503020204020204" pitchFamily="34" charset="-122"/>
              </a:rPr>
              <a:t>    ４、白细胞升高或降低</a:t>
            </a:r>
            <a:r>
              <a:rPr lang="en-US" altLang="zh-CN" noProof="1">
                <a:latin typeface="微软雅黑" panose="020B0503020204020204" pitchFamily="34" charset="-122"/>
                <a:ea typeface="微软雅黑" panose="020B0503020204020204" pitchFamily="34" charset="-122"/>
              </a:rPr>
              <a:t>: </a:t>
            </a:r>
            <a:endParaRPr lang="en-US" altLang="zh-CN" noProof="1">
              <a:latin typeface="微软雅黑" panose="020B0503020204020204" pitchFamily="34" charset="-122"/>
              <a:ea typeface="微软雅黑" panose="020B0503020204020204" pitchFamily="34" charset="-122"/>
            </a:endParaRPr>
          </a:p>
          <a:p>
            <a:pPr defTabSz="438785" fontAlgn="base">
              <a:spcBef>
                <a:spcPts val="900"/>
              </a:spcBef>
              <a:defRPr sz="2305"/>
            </a:pPr>
            <a:r>
              <a:rPr lang="zh-CN" altLang="en-US" noProof="1">
                <a:latin typeface="微软雅黑" panose="020B0503020204020204" pitchFamily="34" charset="-122"/>
                <a:ea typeface="微软雅黑" panose="020B0503020204020204" pitchFamily="34" charset="-122"/>
              </a:rPr>
              <a:t>         </a:t>
            </a:r>
            <a:r>
              <a:rPr lang="en-US" altLang="zh-CN" sz="2000" noProof="1">
                <a:latin typeface="微软雅黑" panose="020B0503020204020204" pitchFamily="34" charset="-122"/>
                <a:ea typeface="微软雅黑" panose="020B0503020204020204" pitchFamily="34" charset="-122"/>
              </a:rPr>
              <a:t>WBC&gt; 4000</a:t>
            </a:r>
            <a:r>
              <a:rPr lang="zh-CN" altLang="en-US" sz="2000" noProof="1">
                <a:latin typeface="微软雅黑" panose="020B0503020204020204" pitchFamily="34" charset="-122"/>
                <a:ea typeface="微软雅黑" panose="020B0503020204020204" pitchFamily="34" charset="-122"/>
              </a:rPr>
              <a:t>或</a:t>
            </a:r>
            <a:r>
              <a:rPr lang="en-US" altLang="zh-CN" sz="2000" noProof="1">
                <a:latin typeface="微软雅黑" panose="020B0503020204020204" pitchFamily="34" charset="-122"/>
                <a:ea typeface="微软雅黑" panose="020B0503020204020204" pitchFamily="34" charset="-122"/>
              </a:rPr>
              <a:t>WBC&gt;12×109/L</a:t>
            </a:r>
            <a:r>
              <a:rPr lang="en-US" altLang="zh-CN" sz="2000" noProof="1">
                <a:latin typeface="微软雅黑" panose="020B0503020204020204" pitchFamily="34" charset="-122"/>
                <a:ea typeface="微软雅黑" panose="020B0503020204020204" pitchFamily="34" charset="-122"/>
                <a:sym typeface="Symbol" panose="05050102010706020507" pitchFamily="18" charset="2"/>
              </a:rPr>
              <a:t> </a:t>
            </a:r>
            <a:r>
              <a:rPr lang="zh-CN" altLang="en-US" sz="2000" noProof="1">
                <a:latin typeface="微软雅黑" panose="020B0503020204020204" pitchFamily="34" charset="-122"/>
                <a:ea typeface="微软雅黑" panose="020B0503020204020204" pitchFamily="34" charset="-122"/>
                <a:sym typeface="Symbol" panose="05050102010706020507" pitchFamily="18" charset="2"/>
              </a:rPr>
              <a:t>或</a:t>
            </a:r>
            <a:r>
              <a:rPr lang="en-US" altLang="zh-CN" sz="2000" noProof="1">
                <a:latin typeface="微软雅黑" panose="020B0503020204020204" pitchFamily="34" charset="-122"/>
                <a:ea typeface="微软雅黑" panose="020B0503020204020204" pitchFamily="34" charset="-122"/>
                <a:sym typeface="Symbol" panose="05050102010706020507" pitchFamily="18" charset="2"/>
              </a:rPr>
              <a:t>WBC&gt;10%</a:t>
            </a:r>
            <a:r>
              <a:rPr lang="zh-CN" altLang="en-US" sz="2000" noProof="1">
                <a:latin typeface="微软雅黑" panose="020B0503020204020204" pitchFamily="34" charset="-122"/>
                <a:ea typeface="微软雅黑" panose="020B0503020204020204" pitchFamily="34" charset="-122"/>
                <a:sym typeface="Symbol" panose="05050102010706020507" pitchFamily="18" charset="2"/>
              </a:rPr>
              <a:t>不成熟细胞</a:t>
            </a:r>
            <a:endParaRPr lang="zh-CN" altLang="en-US" noProof="1">
              <a:latin typeface="微软雅黑" panose="020B0503020204020204" pitchFamily="34" charset="-122"/>
              <a:ea typeface="微软雅黑" panose="020B0503020204020204" pitchFamily="34" charset="-122"/>
              <a:sym typeface="Symbol" panose="05050102010706020507" pitchFamily="18" charset="2"/>
            </a:endParaRPr>
          </a:p>
          <a:p>
            <a:pPr marL="342900" indent="-342900" defTabSz="438785" fontAlgn="base">
              <a:spcBef>
                <a:spcPts val="900"/>
              </a:spcBef>
              <a:buFont typeface="Arial" panose="020B0604020202020204" pitchFamily="34" charset="0"/>
              <a:buChar char="•"/>
              <a:defRPr sz="2305"/>
            </a:pPr>
            <a:r>
              <a:rPr lang="zh-CN" altLang="en-US" noProof="1">
                <a:solidFill>
                  <a:srgbClr val="FF0000"/>
                </a:solidFill>
                <a:latin typeface="微软雅黑" panose="020B0503020204020204" pitchFamily="34" charset="-122"/>
                <a:ea typeface="微软雅黑" panose="020B0503020204020204" pitchFamily="34" charset="-122"/>
                <a:sym typeface="Symbol" panose="05050102010706020507" pitchFamily="18" charset="2"/>
              </a:rPr>
              <a:t>新标准：</a:t>
            </a:r>
            <a:r>
              <a:rPr lang="en-US" altLang="zh-CN" noProof="1">
                <a:solidFill>
                  <a:srgbClr val="FF0000"/>
                </a:solidFill>
                <a:latin typeface="微软雅黑" panose="020B0503020204020204" pitchFamily="34" charset="-122"/>
                <a:ea typeface="微软雅黑" panose="020B0503020204020204" pitchFamily="34" charset="-122"/>
                <a:sym typeface="Symbol" panose="05050102010706020507" pitchFamily="18" charset="2"/>
              </a:rPr>
              <a:t>3</a:t>
            </a:r>
            <a:r>
              <a:rPr lang="zh-CN" altLang="en-US" noProof="1">
                <a:solidFill>
                  <a:srgbClr val="FF0000"/>
                </a:solidFill>
                <a:latin typeface="微软雅黑" panose="020B0503020204020204" pitchFamily="34" charset="-122"/>
                <a:ea typeface="微软雅黑" panose="020B0503020204020204" pitchFamily="34" charset="-122"/>
                <a:sym typeface="Symbol" panose="05050102010706020507" pitchFamily="18" charset="2"/>
              </a:rPr>
              <a:t>，</a:t>
            </a:r>
            <a:r>
              <a:rPr lang="en-US" altLang="zh-CN" noProof="1">
                <a:solidFill>
                  <a:srgbClr val="FF0000"/>
                </a:solidFill>
                <a:latin typeface="微软雅黑" panose="020B0503020204020204" pitchFamily="34" charset="-122"/>
                <a:ea typeface="微软雅黑" panose="020B0503020204020204" pitchFamily="34" charset="-122"/>
                <a:sym typeface="Symbol" panose="05050102010706020507" pitchFamily="18" charset="2"/>
              </a:rPr>
              <a:t>4</a:t>
            </a:r>
            <a:r>
              <a:rPr lang="zh-CN" altLang="en-US" noProof="1">
                <a:solidFill>
                  <a:srgbClr val="FF0000"/>
                </a:solidFill>
                <a:latin typeface="微软雅黑" panose="020B0503020204020204" pitchFamily="34" charset="-122"/>
                <a:ea typeface="微软雅黑" panose="020B0503020204020204" pitchFamily="34" charset="-122"/>
                <a:sym typeface="Symbol" panose="05050102010706020507" pitchFamily="18" charset="2"/>
              </a:rPr>
              <a:t>条必须占一条。</a:t>
            </a:r>
            <a:endParaRPr lang="zh-CN" altLang="en-US" noProof="1">
              <a:solidFill>
                <a:srgbClr val="FF0000"/>
              </a:solidFill>
              <a:latin typeface="微软雅黑" panose="020B0503020204020204" pitchFamily="34" charset="-122"/>
              <a:ea typeface="微软雅黑" panose="020B0503020204020204" pitchFamily="34" charset="-122"/>
              <a:sym typeface="Symbol" panose="05050102010706020507" pitchFamily="18" charset="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3906431" y="117529"/>
            <a:ext cx="7590977" cy="733958"/>
          </a:xfrm>
        </p:spPr>
        <p:txBody>
          <a:bodyPr/>
          <a:lstStyle/>
          <a:p>
            <a:r>
              <a:rPr lang="zh-CN" altLang="en-US" dirty="0"/>
              <a:t>流行病学特点</a:t>
            </a:r>
            <a:endParaRPr lang="zh-CN" altLang="en-US" dirty="0"/>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6829" y="851487"/>
            <a:ext cx="3498850" cy="500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805" y="1242467"/>
            <a:ext cx="5794569" cy="391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1655532" y="842985"/>
            <a:ext cx="7490286"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aseline="-25000">
                <a:solidFill>
                  <a:srgbClr val="292929"/>
                </a:solidFill>
                <a:latin typeface="Arial" panose="020B0604020202020204" pitchFamily="34" charset="0"/>
                <a:ea typeface="微软雅黑" panose="020B0503020204020204" pitchFamily="34" charset="-122"/>
              </a:defRPr>
            </a:lvl1pPr>
            <a:lvl2pPr marL="742950" indent="-285750">
              <a:defRPr baseline="-25000">
                <a:solidFill>
                  <a:srgbClr val="292929"/>
                </a:solidFill>
                <a:latin typeface="Arial" panose="020B0604020202020204" pitchFamily="34" charset="0"/>
                <a:ea typeface="微软雅黑" panose="020B0503020204020204" pitchFamily="34" charset="-122"/>
              </a:defRPr>
            </a:lvl2pPr>
            <a:lvl3pPr marL="1143000" indent="-228600">
              <a:defRPr baseline="-25000">
                <a:solidFill>
                  <a:srgbClr val="292929"/>
                </a:solidFill>
                <a:latin typeface="Arial" panose="020B0604020202020204" pitchFamily="34" charset="0"/>
                <a:ea typeface="微软雅黑" panose="020B0503020204020204" pitchFamily="34" charset="-122"/>
              </a:defRPr>
            </a:lvl3pPr>
            <a:lvl4pPr marL="1600200" indent="-228600">
              <a:defRPr baseline="-25000">
                <a:solidFill>
                  <a:srgbClr val="292929"/>
                </a:solidFill>
                <a:latin typeface="Arial" panose="020B0604020202020204" pitchFamily="34" charset="0"/>
                <a:ea typeface="微软雅黑" panose="020B0503020204020204" pitchFamily="34" charset="-122"/>
              </a:defRPr>
            </a:lvl4pPr>
            <a:lvl5pPr marL="2057400" indent="-228600">
              <a:defRPr baseline="-25000">
                <a:solidFill>
                  <a:srgbClr val="292929"/>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aseline="-25000">
                <a:solidFill>
                  <a:srgbClr val="292929"/>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aseline="-25000">
                <a:solidFill>
                  <a:srgbClr val="292929"/>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aseline="-25000">
                <a:solidFill>
                  <a:srgbClr val="292929"/>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aseline="-25000">
                <a:solidFill>
                  <a:srgbClr val="292929"/>
                </a:solidFill>
                <a:latin typeface="Arial" panose="020B0604020202020204" pitchFamily="34" charset="0"/>
                <a:ea typeface="微软雅黑" panose="020B0503020204020204" pitchFamily="34" charset="-122"/>
              </a:defRPr>
            </a:lvl9pPr>
          </a:lstStyle>
          <a:p>
            <a:pPr marL="193040" indent="-193040">
              <a:lnSpc>
                <a:spcPct val="200000"/>
              </a:lnSpc>
              <a:buFont typeface="Arial" panose="020B0604020202020204" pitchFamily="34" charset="0"/>
              <a:buChar char="•"/>
            </a:pPr>
            <a:r>
              <a:rPr lang="en-US" altLang="zh-CN" sz="1745" baseline="0" dirty="0">
                <a:latin typeface="微软雅黑" panose="020B0503020204020204" pitchFamily="34" charset="-122"/>
                <a:cs typeface="Times New Roman" panose="02020603050405020304" pitchFamily="18" charset="0"/>
              </a:rPr>
              <a:t>2004</a:t>
            </a:r>
            <a:r>
              <a:rPr lang="zh-CN" altLang="en-US" sz="1745" baseline="0" dirty="0">
                <a:latin typeface="微软雅黑" panose="020B0503020204020204" pitchFamily="34" charset="-122"/>
                <a:cs typeface="Times New Roman" panose="02020603050405020304" pitchFamily="18" charset="0"/>
              </a:rPr>
              <a:t>年批准上市的中药二类新药</a:t>
            </a:r>
            <a:endParaRPr lang="en-US" altLang="zh-CN" sz="1745" baseline="0" dirty="0">
              <a:latin typeface="微软雅黑" panose="020B0503020204020204" pitchFamily="34" charset="-122"/>
              <a:cs typeface="Times New Roman" panose="02020603050405020304" pitchFamily="18" charset="0"/>
            </a:endParaRPr>
          </a:p>
          <a:p>
            <a:pPr>
              <a:lnSpc>
                <a:spcPct val="200000"/>
              </a:lnSpc>
            </a:pPr>
            <a:r>
              <a:rPr lang="en-US" altLang="zh-CN" sz="1745" baseline="0" dirty="0">
                <a:latin typeface="微软雅黑" panose="020B0503020204020204" pitchFamily="34" charset="-122"/>
                <a:cs typeface="Times New Roman" panose="02020603050405020304" pitchFamily="18" charset="0"/>
              </a:rPr>
              <a:t>【</a:t>
            </a:r>
            <a:r>
              <a:rPr lang="zh-CN" altLang="en-US" sz="1745" baseline="0" dirty="0">
                <a:latin typeface="微软雅黑" panose="020B0503020204020204" pitchFamily="34" charset="-122"/>
                <a:cs typeface="Times New Roman" panose="02020603050405020304" pitchFamily="18" charset="0"/>
              </a:rPr>
              <a:t>组方</a:t>
            </a:r>
            <a:r>
              <a:rPr lang="en-US" altLang="zh-CN" sz="1745" baseline="0" dirty="0">
                <a:latin typeface="微软雅黑" panose="020B0503020204020204" pitchFamily="34" charset="-122"/>
                <a:cs typeface="Times New Roman" panose="02020603050405020304" pitchFamily="18" charset="0"/>
              </a:rPr>
              <a:t>】</a:t>
            </a:r>
            <a:r>
              <a:rPr lang="zh-CN" altLang="en-US" sz="1745" baseline="0" dirty="0">
                <a:latin typeface="微软雅黑" panose="020B0503020204020204" pitchFamily="34" charset="-122"/>
                <a:cs typeface="Times New Roman" panose="02020603050405020304" pitchFamily="18" charset="0"/>
              </a:rPr>
              <a:t>红花、赤芍、川芎、丹参、当归</a:t>
            </a:r>
            <a:endParaRPr lang="en-US" altLang="zh-CN" sz="1745" baseline="0" dirty="0">
              <a:latin typeface="微软雅黑" panose="020B0503020204020204" pitchFamily="34" charset="-122"/>
              <a:cs typeface="Times New Roman" panose="02020603050405020304" pitchFamily="18" charset="0"/>
            </a:endParaRPr>
          </a:p>
          <a:p>
            <a:pPr>
              <a:lnSpc>
                <a:spcPct val="200000"/>
              </a:lnSpc>
            </a:pPr>
            <a:r>
              <a:rPr lang="en-US" altLang="zh-CN" sz="1745" baseline="0" dirty="0"/>
              <a:t>【</a:t>
            </a:r>
            <a:r>
              <a:rPr lang="zh-CN" altLang="en-US" sz="1745" baseline="0" dirty="0"/>
              <a:t>功能主治</a:t>
            </a:r>
            <a:r>
              <a:rPr lang="en-US" altLang="zh-CN" sz="1745" baseline="0" dirty="0"/>
              <a:t>】</a:t>
            </a:r>
            <a:endParaRPr lang="en-US" altLang="zh-CN" sz="1745" baseline="0" dirty="0"/>
          </a:p>
          <a:p>
            <a:pPr marL="193040" indent="-193040">
              <a:lnSpc>
                <a:spcPct val="200000"/>
              </a:lnSpc>
              <a:buFont typeface="Arial" panose="020B0604020202020204" pitchFamily="34" charset="0"/>
              <a:buChar char="•"/>
            </a:pPr>
            <a:r>
              <a:rPr lang="zh-CN" altLang="en-US" sz="1745" baseline="0" dirty="0"/>
              <a:t>化瘀解毒。</a:t>
            </a:r>
            <a:r>
              <a:rPr lang="zh-CN" altLang="zh-CN" sz="1745" baseline="0" dirty="0"/>
              <a:t>用于温热类疾病，症见发热、喘促、心悸、烦躁等瘀毒互结证</a:t>
            </a:r>
            <a:endParaRPr lang="en-US" altLang="zh-CN" sz="1745" baseline="0" dirty="0"/>
          </a:p>
          <a:p>
            <a:pPr marL="193040" indent="-193040">
              <a:lnSpc>
                <a:spcPct val="200000"/>
              </a:lnSpc>
              <a:buFont typeface="Arial" panose="020B0604020202020204" pitchFamily="34" charset="0"/>
              <a:buChar char="•"/>
            </a:pPr>
            <a:r>
              <a:rPr lang="zh-CN" altLang="en-US" sz="1745" baseline="0" dirty="0"/>
              <a:t>适用于因</a:t>
            </a:r>
            <a:r>
              <a:rPr lang="zh-CN" altLang="en-US" sz="1745" b="1" baseline="0" dirty="0">
                <a:solidFill>
                  <a:schemeClr val="tx1"/>
                </a:solidFill>
              </a:rPr>
              <a:t>感染诱发的全身炎症反应综合征</a:t>
            </a:r>
            <a:endParaRPr lang="en-US" altLang="zh-CN" sz="1745" b="1" baseline="0" dirty="0"/>
          </a:p>
          <a:p>
            <a:pPr marL="193040" indent="-193040">
              <a:lnSpc>
                <a:spcPct val="200000"/>
              </a:lnSpc>
              <a:buFont typeface="Arial" panose="020B0604020202020204" pitchFamily="34" charset="0"/>
              <a:buChar char="•"/>
            </a:pPr>
            <a:r>
              <a:rPr lang="zh-CN" altLang="en-US" sz="1745" baseline="0" dirty="0"/>
              <a:t>也可配合治疗</a:t>
            </a:r>
            <a:r>
              <a:rPr lang="zh-CN" altLang="en-US" sz="1745" b="1" baseline="0" dirty="0">
                <a:solidFill>
                  <a:schemeClr val="tx1"/>
                </a:solidFill>
              </a:rPr>
              <a:t>多器官功能失常综合征的脏器功能受损期</a:t>
            </a:r>
            <a:endParaRPr lang="en-US" altLang="zh-CN" sz="1745" baseline="0" dirty="0"/>
          </a:p>
          <a:p>
            <a:pPr marL="193040" indent="-193040">
              <a:lnSpc>
                <a:spcPct val="200000"/>
              </a:lnSpc>
              <a:buFont typeface="Arial" panose="020B0604020202020204" pitchFamily="34" charset="0"/>
              <a:buChar char="•"/>
            </a:pPr>
            <a:r>
              <a:rPr lang="zh-CN" altLang="zh-CN" sz="1745" baseline="0" dirty="0"/>
              <a:t>《</a:t>
            </a:r>
            <a:r>
              <a:rPr lang="zh-CN" altLang="en-US" sz="1745" baseline="0" dirty="0"/>
              <a:t>新冠肺炎</a:t>
            </a:r>
            <a:r>
              <a:rPr lang="zh-CN" altLang="zh-CN" sz="1745" baseline="0" dirty="0"/>
              <a:t>诊疗方案（试行第四—第七版）》，推荐</a:t>
            </a:r>
            <a:r>
              <a:rPr lang="zh-CN" altLang="en-US" sz="1745" baseline="0" dirty="0"/>
              <a:t>血必净</a:t>
            </a:r>
            <a:r>
              <a:rPr lang="zh-CN" altLang="zh-CN" sz="1745" baseline="0" dirty="0"/>
              <a:t>用于重型（疫毒闭肺、气营两燔）和危重型（内闭外脱）</a:t>
            </a:r>
            <a:r>
              <a:rPr lang="zh-CN" altLang="en-US" sz="1745" baseline="0" dirty="0"/>
              <a:t>病例</a:t>
            </a:r>
            <a:r>
              <a:rPr lang="zh-CN" altLang="zh-CN" sz="1745" baseline="0" dirty="0"/>
              <a:t>的治疗</a:t>
            </a:r>
            <a:endParaRPr lang="en-US" altLang="zh-CN" sz="1745" baseline="0" dirty="0"/>
          </a:p>
        </p:txBody>
      </p:sp>
      <p:sp>
        <p:nvSpPr>
          <p:cNvPr id="8" name="标题 7"/>
          <p:cNvSpPr>
            <a:spLocks noGrp="1"/>
          </p:cNvSpPr>
          <p:nvPr/>
        </p:nvSpPr>
        <p:spPr>
          <a:xfrm>
            <a:off x="1906986" y="109166"/>
            <a:ext cx="7381061" cy="734060"/>
          </a:xfrm>
        </p:spPr>
        <p:txBody>
          <a:bodyPr lIns="115310" tIns="57654" rIns="115310" bIns="57654" anchor="ctr" anchorCtr="0">
            <a:noAutofit/>
          </a:bodyPr>
          <a:lstStyle>
            <a:lvl1pPr algn="l" defTabSz="685800" rtl="0" eaLnBrk="1" latinLnBrk="0" hangingPunct="1">
              <a:lnSpc>
                <a:spcPct val="100000"/>
              </a:lnSpc>
              <a:spcBef>
                <a:spcPct val="0"/>
              </a:spcBef>
              <a:buNone/>
              <a:defRPr sz="2400" b="1" kern="1200">
                <a:solidFill>
                  <a:srgbClr val="005CAB"/>
                </a:solidFill>
                <a:latin typeface="+mj-lt"/>
                <a:ea typeface="+mj-ea"/>
                <a:cs typeface="+mj-cs"/>
              </a:defRPr>
            </a:lvl1pPr>
          </a:lstStyle>
          <a:p>
            <a:pPr algn="ctr">
              <a:lnSpc>
                <a:spcPct val="150000"/>
              </a:lnSpc>
            </a:pPr>
            <a:r>
              <a:rPr lang="zh-CN" altLang="en-US" sz="2800" dirty="0">
                <a:solidFill>
                  <a:srgbClr val="0070C0"/>
                </a:solidFill>
                <a:sym typeface="Helvetica"/>
              </a:rPr>
              <a:t>血必净注射液</a:t>
            </a:r>
            <a:endParaRPr lang="zh-CN" altLang="en-US" sz="2800" dirty="0">
              <a:solidFill>
                <a:srgbClr val="0070C0"/>
              </a:solidFill>
              <a:sym typeface="Helvetic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423116" y="85036"/>
            <a:ext cx="7381061" cy="734060"/>
          </a:xfrm>
        </p:spPr>
        <p:txBody>
          <a:bodyPr/>
          <a:lstStyle/>
          <a:p>
            <a:pPr algn="ctr">
              <a:lnSpc>
                <a:spcPct val="150000"/>
              </a:lnSpc>
            </a:pPr>
            <a:r>
              <a:rPr lang="zh-CN" altLang="en-US" sz="2800" dirty="0">
                <a:solidFill>
                  <a:srgbClr val="0070C0"/>
                </a:solidFill>
                <a:sym typeface="Helvetica"/>
              </a:rPr>
              <a:t>急性虚证与扶正固本法</a:t>
            </a:r>
            <a:endParaRPr lang="zh-CN" altLang="en-US" sz="5400" dirty="0">
              <a:solidFill>
                <a:srgbClr val="0070C0"/>
              </a:solidFill>
              <a:sym typeface="+mn-ea"/>
            </a:endParaRPr>
          </a:p>
        </p:txBody>
      </p:sp>
      <p:sp>
        <p:nvSpPr>
          <p:cNvPr id="7" name="内容占位符 2"/>
          <p:cNvSpPr txBox="1"/>
          <p:nvPr/>
        </p:nvSpPr>
        <p:spPr>
          <a:xfrm>
            <a:off x="1041400" y="1076960"/>
            <a:ext cx="8717915" cy="3823335"/>
          </a:xfrm>
          <a:prstGeom prst="rect">
            <a:avLst/>
          </a:prstGeom>
        </p:spPr>
        <p:txBody>
          <a:bodyPr anchor="ctr" anchorCtr="0">
            <a:normAutofit/>
          </a:bodyPr>
          <a:lstStyle>
            <a:lvl1pPr marL="0" indent="0" algn="l" defTabSz="685800" rtl="0" eaLnBrk="1" latinLnBrk="0" hangingPunct="1">
              <a:lnSpc>
                <a:spcPct val="100000"/>
              </a:lnSpc>
              <a:spcBef>
                <a:spcPts val="750"/>
              </a:spcBef>
              <a:buFont typeface="Arial" panose="020B0604020202020204" pitchFamily="34" charset="0"/>
              <a:buNone/>
              <a:defRPr sz="1400" b="1" kern="1200">
                <a:solidFill>
                  <a:srgbClr val="EB9C2C"/>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9pPr>
          </a:lstStyle>
          <a:p>
            <a:pPr fontAlgn="auto">
              <a:lnSpc>
                <a:spcPct val="150000"/>
              </a:lnSpc>
              <a:spcBef>
                <a:spcPts val="700"/>
              </a:spcBef>
              <a:defRPr>
                <a:latin typeface="Century Gothic" panose="020B0502020202020204"/>
                <a:ea typeface="Century Gothic" panose="020B0502020202020204"/>
                <a:cs typeface="Century Gothic" panose="020B0502020202020204"/>
                <a:sym typeface="Century Gothic" panose="020B0502020202020204"/>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Helvetica"/>
              </a:rPr>
              <a:t>急性虚证可分为气虚、血虚、阴虚、阳虚四类，表现为免疫功能低下，多器官功能障碍，</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Helvetica"/>
            </a:endParaRPr>
          </a:p>
          <a:p>
            <a:pPr fontAlgn="auto">
              <a:lnSpc>
                <a:spcPct val="150000"/>
              </a:lnSpc>
              <a:spcBef>
                <a:spcPts val="700"/>
              </a:spcBef>
              <a:defRPr>
                <a:latin typeface="Century Gothic" panose="020B0502020202020204"/>
                <a:ea typeface="Century Gothic" panose="020B0502020202020204"/>
                <a:cs typeface="Century Gothic" panose="020B0502020202020204"/>
                <a:sym typeface="Century Gothic" panose="020B0502020202020204"/>
              </a:defRPr>
            </a:pPr>
            <a:r>
              <a:rPr lang="zh-CN" altLang="en-US" sz="2000" dirty="0">
                <a:solidFill>
                  <a:srgbClr val="FF0000"/>
                </a:solidFill>
                <a:latin typeface="微软雅黑" panose="020B0503020204020204" pitchFamily="34" charset="-122"/>
                <a:ea typeface="微软雅黑" panose="020B0503020204020204" pitchFamily="34" charset="-122"/>
                <a:sym typeface="Helvetica"/>
              </a:rPr>
              <a:t>如果不予处理或者处理不当</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Helvetica"/>
              </a:rPr>
              <a:t>，</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Helvetica"/>
            </a:endParaRPr>
          </a:p>
          <a:p>
            <a:pPr fontAlgn="auto">
              <a:lnSpc>
                <a:spcPct val="150000"/>
              </a:lnSpc>
              <a:spcBef>
                <a:spcPts val="700"/>
              </a:spcBef>
              <a:defRPr>
                <a:latin typeface="Century Gothic" panose="020B0502020202020204"/>
                <a:ea typeface="Century Gothic" panose="020B0502020202020204"/>
                <a:cs typeface="Century Gothic" panose="020B0502020202020204"/>
                <a:sym typeface="Century Gothic" panose="020B0502020202020204"/>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Helvetica"/>
              </a:rPr>
              <a:t>常可并发心肺功能不稳定，休克甚至心脏骤停。</a:t>
            </a:r>
            <a:r>
              <a:rPr lang="zh-CN" altLang="en-US" sz="2000" dirty="0">
                <a:solidFill>
                  <a:schemeClr val="tx1"/>
                </a:solidFill>
                <a:latin typeface="微软雅黑" panose="020B0503020204020204" pitchFamily="34" charset="-122"/>
                <a:ea typeface="微软雅黑" panose="020B0503020204020204" pitchFamily="34" charset="-122"/>
                <a:sym typeface="Helvetica"/>
              </a:rPr>
              <a:t>因此辨证使用</a:t>
            </a:r>
            <a:r>
              <a:rPr lang="zh-CN" altLang="en-US" sz="2000" u="sng" dirty="0">
                <a:solidFill>
                  <a:srgbClr val="C00000"/>
                </a:solidFill>
                <a:latin typeface="微软雅黑" panose="020B0503020204020204" pitchFamily="34" charset="-122"/>
                <a:ea typeface="微软雅黑" panose="020B0503020204020204" pitchFamily="34" charset="-122"/>
                <a:sym typeface="Helvetica"/>
              </a:rPr>
              <a:t>扶正固本法</a:t>
            </a:r>
            <a:r>
              <a:rPr lang="zh-CN" altLang="en-US" sz="2000" dirty="0">
                <a:solidFill>
                  <a:schemeClr val="tx1"/>
                </a:solidFill>
                <a:latin typeface="微软雅黑" panose="020B0503020204020204" pitchFamily="34" charset="-122"/>
                <a:ea typeface="微软雅黑" panose="020B0503020204020204" pitchFamily="34" charset="-122"/>
                <a:sym typeface="Helvetica"/>
              </a:rPr>
              <a:t>是提高急性危重病患者存活率的一个不可忽视的重要方面。</a:t>
            </a:r>
            <a:endParaRPr lang="zh-CN" altLang="en-US" sz="2000" dirty="0">
              <a:solidFill>
                <a:schemeClr val="tx1"/>
              </a:solidFill>
              <a:latin typeface="微软雅黑" panose="020B0503020204020204" pitchFamily="34" charset="-122"/>
              <a:ea typeface="微软雅黑" panose="020B0503020204020204" pitchFamily="34" charset="-122"/>
              <a:sym typeface="Helvetic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513334" y="521736"/>
            <a:ext cx="9456135" cy="386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aseline="-25000">
                <a:solidFill>
                  <a:srgbClr val="292929"/>
                </a:solidFill>
                <a:latin typeface="Arial" panose="020B0604020202020204" pitchFamily="34" charset="0"/>
                <a:ea typeface="微软雅黑" panose="020B0503020204020204" pitchFamily="34" charset="-122"/>
              </a:defRPr>
            </a:lvl1pPr>
            <a:lvl2pPr marL="742950" indent="-285750">
              <a:defRPr baseline="-25000">
                <a:solidFill>
                  <a:srgbClr val="292929"/>
                </a:solidFill>
                <a:latin typeface="Arial" panose="020B0604020202020204" pitchFamily="34" charset="0"/>
                <a:ea typeface="微软雅黑" panose="020B0503020204020204" pitchFamily="34" charset="-122"/>
              </a:defRPr>
            </a:lvl2pPr>
            <a:lvl3pPr marL="1143000" indent="-228600">
              <a:defRPr baseline="-25000">
                <a:solidFill>
                  <a:srgbClr val="292929"/>
                </a:solidFill>
                <a:latin typeface="Arial" panose="020B0604020202020204" pitchFamily="34" charset="0"/>
                <a:ea typeface="微软雅黑" panose="020B0503020204020204" pitchFamily="34" charset="-122"/>
              </a:defRPr>
            </a:lvl3pPr>
            <a:lvl4pPr marL="1600200" indent="-228600">
              <a:defRPr baseline="-25000">
                <a:solidFill>
                  <a:srgbClr val="292929"/>
                </a:solidFill>
                <a:latin typeface="Arial" panose="020B0604020202020204" pitchFamily="34" charset="0"/>
                <a:ea typeface="微软雅黑" panose="020B0503020204020204" pitchFamily="34" charset="-122"/>
              </a:defRPr>
            </a:lvl4pPr>
            <a:lvl5pPr marL="2057400" indent="-228600">
              <a:defRPr baseline="-25000">
                <a:solidFill>
                  <a:srgbClr val="292929"/>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aseline="-25000">
                <a:solidFill>
                  <a:srgbClr val="292929"/>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aseline="-25000">
                <a:solidFill>
                  <a:srgbClr val="292929"/>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aseline="-25000">
                <a:solidFill>
                  <a:srgbClr val="292929"/>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aseline="-25000">
                <a:solidFill>
                  <a:srgbClr val="292929"/>
                </a:solidFill>
                <a:latin typeface="Arial" panose="020B0604020202020204" pitchFamily="34" charset="0"/>
                <a:ea typeface="微软雅黑" panose="020B0503020204020204" pitchFamily="34" charset="-122"/>
              </a:defRPr>
            </a:lvl9pPr>
          </a:lstStyle>
          <a:p>
            <a:pPr marL="193040" indent="-193040">
              <a:lnSpc>
                <a:spcPct val="200000"/>
              </a:lnSpc>
              <a:buFont typeface="Arial" panose="020B0604020202020204" pitchFamily="34" charset="0"/>
              <a:buChar char="•"/>
            </a:pPr>
            <a:r>
              <a:rPr lang="zh-CN" altLang="en-US" sz="1745" baseline="0" dirty="0">
                <a:latin typeface="微软雅黑" panose="020B0503020204020204" pitchFamily="34" charset="-122"/>
                <a:cs typeface="Times New Roman" panose="02020603050405020304" pitchFamily="18" charset="0"/>
              </a:rPr>
              <a:t>参麦注射液自</a:t>
            </a:r>
            <a:r>
              <a:rPr lang="en-US" altLang="zh-CN" sz="1745" baseline="0" dirty="0">
                <a:latin typeface="微软雅黑" panose="020B0503020204020204" pitchFamily="34" charset="-122"/>
                <a:cs typeface="Times New Roman" panose="02020603050405020304" pitchFamily="18" charset="0"/>
              </a:rPr>
              <a:t>20</a:t>
            </a:r>
            <a:r>
              <a:rPr lang="zh-CN" altLang="en-US" sz="1745" baseline="0" dirty="0">
                <a:latin typeface="微软雅黑" panose="020B0503020204020204" pitchFamily="34" charset="-122"/>
                <a:cs typeface="Times New Roman" panose="02020603050405020304" pitchFamily="18" charset="0"/>
              </a:rPr>
              <a:t>世纪</a:t>
            </a:r>
            <a:r>
              <a:rPr lang="en-US" altLang="zh-CN" sz="1745" baseline="0" dirty="0">
                <a:latin typeface="微软雅黑" panose="020B0503020204020204" pitchFamily="34" charset="-122"/>
                <a:cs typeface="Times New Roman" panose="02020603050405020304" pitchFamily="18" charset="0"/>
              </a:rPr>
              <a:t>70</a:t>
            </a:r>
            <a:r>
              <a:rPr lang="zh-CN" altLang="en-US" sz="1745" baseline="0" dirty="0">
                <a:latin typeface="微软雅黑" panose="020B0503020204020204" pitchFamily="34" charset="-122"/>
                <a:cs typeface="Times New Roman" panose="02020603050405020304" pitchFamily="18" charset="0"/>
              </a:rPr>
              <a:t>年代开始应用于临床</a:t>
            </a:r>
            <a:r>
              <a:rPr lang="en-US" altLang="zh-CN" sz="1745" baseline="0" dirty="0">
                <a:latin typeface="微软雅黑" panose="020B0503020204020204" pitchFamily="34" charset="-122"/>
                <a:cs typeface="Times New Roman" panose="02020603050405020304" pitchFamily="18" charset="0"/>
              </a:rPr>
              <a:t>,</a:t>
            </a:r>
            <a:r>
              <a:rPr lang="zh-CN" altLang="en-US" sz="1745" baseline="0" dirty="0">
                <a:latin typeface="微软雅黑" panose="020B0503020204020204" pitchFamily="34" charset="-122"/>
                <a:cs typeface="Times New Roman" panose="02020603050405020304" pitchFamily="18" charset="0"/>
              </a:rPr>
              <a:t>于</a:t>
            </a:r>
            <a:r>
              <a:rPr lang="en-US" altLang="zh-CN" sz="1745" baseline="0" dirty="0">
                <a:latin typeface="微软雅黑" panose="020B0503020204020204" pitchFamily="34" charset="-122"/>
                <a:cs typeface="Times New Roman" panose="02020603050405020304" pitchFamily="18" charset="0"/>
              </a:rPr>
              <a:t>1992</a:t>
            </a:r>
            <a:r>
              <a:rPr lang="zh-CN" altLang="en-US" sz="1745" baseline="0" dirty="0">
                <a:latin typeface="微软雅黑" panose="020B0503020204020204" pitchFamily="34" charset="-122"/>
                <a:cs typeface="Times New Roman" panose="02020603050405020304" pitchFamily="18" charset="0"/>
              </a:rPr>
              <a:t>年被列为首批急诊科</a:t>
            </a:r>
            <a:r>
              <a:rPr lang="en-US" altLang="zh-CN" sz="1745" baseline="0" dirty="0">
                <a:latin typeface="微软雅黑" panose="020B0503020204020204" pitchFamily="34" charset="-122"/>
                <a:cs typeface="Times New Roman" panose="02020603050405020304" pitchFamily="18" charset="0"/>
              </a:rPr>
              <a:t>(</a:t>
            </a:r>
            <a:r>
              <a:rPr lang="zh-CN" altLang="en-US" sz="1745" baseline="0" dirty="0">
                <a:latin typeface="微软雅黑" panose="020B0503020204020204" pitchFamily="34" charset="-122"/>
                <a:cs typeface="Times New Roman" panose="02020603050405020304" pitchFamily="18" charset="0"/>
              </a:rPr>
              <a:t>室</a:t>
            </a:r>
            <a:r>
              <a:rPr lang="en-US" altLang="zh-CN" sz="1745" baseline="0" dirty="0">
                <a:latin typeface="微软雅黑" panose="020B0503020204020204" pitchFamily="34" charset="-122"/>
                <a:cs typeface="Times New Roman" panose="02020603050405020304" pitchFamily="18" charset="0"/>
              </a:rPr>
              <a:t>)</a:t>
            </a:r>
            <a:r>
              <a:rPr lang="zh-CN" altLang="en-US" sz="1745" baseline="0" dirty="0">
                <a:latin typeface="微软雅黑" panose="020B0503020204020204" pitchFamily="34" charset="-122"/>
                <a:cs typeface="Times New Roman" panose="02020603050405020304" pitchFamily="18" charset="0"/>
              </a:rPr>
              <a:t>必备用药之一。</a:t>
            </a:r>
            <a:endParaRPr lang="en-US" altLang="zh-CN" sz="1745" baseline="0" dirty="0">
              <a:latin typeface="微软雅黑" panose="020B0503020204020204" pitchFamily="34" charset="-122"/>
              <a:cs typeface="Times New Roman" panose="02020603050405020304" pitchFamily="18" charset="0"/>
            </a:endParaRPr>
          </a:p>
          <a:p>
            <a:pPr>
              <a:lnSpc>
                <a:spcPct val="200000"/>
              </a:lnSpc>
            </a:pPr>
            <a:r>
              <a:rPr lang="en-US" altLang="zh-CN" sz="1745" baseline="0" dirty="0">
                <a:latin typeface="微软雅黑" panose="020B0503020204020204" pitchFamily="34" charset="-122"/>
                <a:cs typeface="Times New Roman" panose="02020603050405020304" pitchFamily="18" charset="0"/>
              </a:rPr>
              <a:t>【</a:t>
            </a:r>
            <a:r>
              <a:rPr lang="zh-CN" altLang="en-US" sz="1745" baseline="0" dirty="0">
                <a:latin typeface="微软雅黑" panose="020B0503020204020204" pitchFamily="34" charset="-122"/>
                <a:cs typeface="Times New Roman" panose="02020603050405020304" pitchFamily="18" charset="0"/>
              </a:rPr>
              <a:t>组方</a:t>
            </a:r>
            <a:r>
              <a:rPr lang="en-US" altLang="zh-CN" sz="1745" baseline="0" dirty="0">
                <a:latin typeface="微软雅黑" panose="020B0503020204020204" pitchFamily="34" charset="-122"/>
                <a:cs typeface="Times New Roman" panose="02020603050405020304" pitchFamily="18" charset="0"/>
              </a:rPr>
              <a:t>】</a:t>
            </a:r>
            <a:r>
              <a:rPr lang="zh-CN" altLang="en-US" sz="1745" baseline="0" dirty="0">
                <a:latin typeface="微软雅黑" panose="020B0503020204020204" pitchFamily="34" charset="-122"/>
                <a:cs typeface="Times New Roman" panose="02020603050405020304" pitchFamily="18" charset="0"/>
              </a:rPr>
              <a:t>红参、麦冬</a:t>
            </a:r>
            <a:endParaRPr lang="en-US" altLang="zh-CN" sz="1745" baseline="0" dirty="0">
              <a:latin typeface="微软雅黑" panose="020B0503020204020204" pitchFamily="34" charset="-122"/>
              <a:cs typeface="Times New Roman" panose="02020603050405020304" pitchFamily="18" charset="0"/>
            </a:endParaRPr>
          </a:p>
          <a:p>
            <a:pPr>
              <a:lnSpc>
                <a:spcPct val="200000"/>
              </a:lnSpc>
            </a:pPr>
            <a:r>
              <a:rPr lang="en-US" altLang="zh-CN" sz="1745" baseline="0" dirty="0"/>
              <a:t>【</a:t>
            </a:r>
            <a:r>
              <a:rPr lang="zh-CN" altLang="en-US" sz="1745" baseline="0" dirty="0"/>
              <a:t>功能主治</a:t>
            </a:r>
            <a:r>
              <a:rPr lang="en-US" altLang="zh-CN" sz="1745" baseline="0" dirty="0"/>
              <a:t>】</a:t>
            </a:r>
            <a:endParaRPr lang="en-US" altLang="zh-CN" sz="1745" baseline="0" dirty="0"/>
          </a:p>
          <a:p>
            <a:pPr marL="342900" indent="-342900">
              <a:lnSpc>
                <a:spcPct val="200000"/>
              </a:lnSpc>
              <a:buClr>
                <a:srgbClr val="C00000"/>
              </a:buClr>
              <a:buFont typeface="Wingdings" panose="05000000000000000000" pitchFamily="2" charset="2"/>
              <a:buChar char="p"/>
            </a:pPr>
            <a:r>
              <a:rPr lang="zh-CN" altLang="en-US" sz="1745" baseline="0" dirty="0"/>
              <a:t>大补元气、益气固脱，养阴生津之功效，是中医传统的急症用药。</a:t>
            </a:r>
            <a:endParaRPr lang="en-US" altLang="zh-CN" sz="1745" baseline="0" dirty="0"/>
          </a:p>
          <a:p>
            <a:pPr marL="342900" indent="-342900">
              <a:lnSpc>
                <a:spcPct val="200000"/>
              </a:lnSpc>
              <a:buClr>
                <a:srgbClr val="C00000"/>
              </a:buClr>
              <a:buFont typeface="Wingdings" panose="05000000000000000000" pitchFamily="2" charset="2"/>
              <a:buChar char="p"/>
            </a:pPr>
            <a:r>
              <a:rPr lang="zh-CN" altLang="en-US" sz="1745" baseline="0" dirty="0"/>
              <a:t>治疗气阴两虚型之休克、冠心病、病毒性心肌炎、慢性肺心病、粒细胞减少症</a:t>
            </a:r>
            <a:endParaRPr lang="en-US" altLang="zh-CN" sz="1745" baseline="0" dirty="0"/>
          </a:p>
          <a:p>
            <a:pPr marL="342900" indent="-342900">
              <a:lnSpc>
                <a:spcPct val="200000"/>
              </a:lnSpc>
              <a:buClr>
                <a:srgbClr val="C00000"/>
              </a:buClr>
              <a:buFont typeface="Wingdings" panose="05000000000000000000" pitchFamily="2" charset="2"/>
              <a:buChar char="p"/>
            </a:pPr>
            <a:r>
              <a:rPr lang="zh-CN" altLang="en-US" sz="1745" baseline="0" dirty="0"/>
              <a:t>提高肿瘤病人的免疫机能</a:t>
            </a:r>
            <a:endParaRPr lang="en-US" altLang="zh-CN" sz="1745" baseline="0" dirty="0"/>
          </a:p>
          <a:p>
            <a:pPr marL="342900" indent="-342900">
              <a:lnSpc>
                <a:spcPct val="200000"/>
              </a:lnSpc>
              <a:buClr>
                <a:srgbClr val="C00000"/>
              </a:buClr>
              <a:buFont typeface="Wingdings" panose="05000000000000000000" pitchFamily="2" charset="2"/>
              <a:buChar char="p"/>
            </a:pPr>
            <a:r>
              <a:rPr lang="en-US" altLang="zh-CN" sz="1745" baseline="0" dirty="0">
                <a:solidFill>
                  <a:srgbClr val="C00000"/>
                </a:solidFill>
              </a:rPr>
              <a:t>《</a:t>
            </a:r>
            <a:r>
              <a:rPr lang="zh-CN" altLang="en-US" sz="1745" baseline="0" dirty="0">
                <a:solidFill>
                  <a:srgbClr val="C00000"/>
                </a:solidFill>
              </a:rPr>
              <a:t>第七版新冠肺炎诊疗方案</a:t>
            </a:r>
            <a:r>
              <a:rPr lang="en-US" altLang="zh-CN" sz="1745" baseline="0" dirty="0">
                <a:solidFill>
                  <a:srgbClr val="C00000"/>
                </a:solidFill>
              </a:rPr>
              <a:t>》</a:t>
            </a:r>
            <a:r>
              <a:rPr lang="zh-CN" altLang="zh-CN" sz="1745" baseline="0" dirty="0">
                <a:solidFill>
                  <a:srgbClr val="C00000"/>
                </a:solidFill>
              </a:rPr>
              <a:t>，推荐</a:t>
            </a:r>
            <a:r>
              <a:rPr lang="zh-CN" altLang="en-US" sz="1745" baseline="0" dirty="0">
                <a:solidFill>
                  <a:srgbClr val="C00000"/>
                </a:solidFill>
              </a:rPr>
              <a:t>参附注射液</a:t>
            </a:r>
            <a:r>
              <a:rPr lang="zh-CN" altLang="zh-CN" sz="1745" baseline="0" dirty="0">
                <a:solidFill>
                  <a:srgbClr val="C00000"/>
                </a:solidFill>
              </a:rPr>
              <a:t>用于</a:t>
            </a:r>
            <a:r>
              <a:rPr lang="zh-CN" altLang="en-US" sz="1745" baseline="0" dirty="0">
                <a:solidFill>
                  <a:srgbClr val="C00000"/>
                </a:solidFill>
              </a:rPr>
              <a:t>危重型（内闭外脱证）患者</a:t>
            </a:r>
            <a:r>
              <a:rPr lang="zh-CN" altLang="zh-CN" sz="1745" baseline="0" dirty="0">
                <a:solidFill>
                  <a:srgbClr val="C00000"/>
                </a:solidFill>
              </a:rPr>
              <a:t>的治疗</a:t>
            </a:r>
            <a:endParaRPr lang="en-US" altLang="zh-CN" sz="1745" baseline="0" dirty="0">
              <a:solidFill>
                <a:srgbClr val="C00000"/>
              </a:solidFill>
            </a:endParaRPr>
          </a:p>
        </p:txBody>
      </p:sp>
      <p:sp>
        <p:nvSpPr>
          <p:cNvPr id="3" name="Rectangle 2"/>
          <p:cNvSpPr txBox="1">
            <a:spLocks noChangeArrowheads="1"/>
          </p:cNvSpPr>
          <p:nvPr/>
        </p:nvSpPr>
        <p:spPr bwMode="auto">
          <a:xfrm>
            <a:off x="4077336" y="51297"/>
            <a:ext cx="2646677" cy="47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4824" tIns="22412" rIns="44824" bIns="224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50000"/>
              </a:lnSpc>
              <a:buClrTx/>
              <a:buSzTx/>
              <a:buFontTx/>
            </a:pPr>
            <a:r>
              <a:rPr lang="zh-CN" altLang="en-US" sz="2800" b="1" dirty="0">
                <a:solidFill>
                  <a:srgbClr val="0070C0"/>
                </a:solidFill>
              </a:rPr>
              <a:t>参麦注射液</a:t>
            </a:r>
            <a:endParaRPr lang="zh-CN" altLang="en-US" sz="2800" b="1" dirty="0">
              <a:solidFill>
                <a:srgbClr val="0070C0"/>
              </a:solidFill>
            </a:endParaRPr>
          </a:p>
        </p:txBody>
      </p:sp>
      <p:pic>
        <p:nvPicPr>
          <p:cNvPr id="1032"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6108" y="1240224"/>
            <a:ext cx="2731909" cy="1363627"/>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99270" y="4315303"/>
            <a:ext cx="9821765" cy="1706880"/>
          </a:xfrm>
          <a:prstGeom prst="rect">
            <a:avLst/>
          </a:prstGeom>
          <a:ln w="12700">
            <a:solidFill>
              <a:schemeClr val="tx1"/>
            </a:solidFill>
          </a:ln>
        </p:spPr>
        <p:txBody>
          <a:bodyPr wrap="square">
            <a:spAutoFit/>
          </a:bodyPr>
          <a:lstStyle/>
          <a:p>
            <a:pPr>
              <a:lnSpc>
                <a:spcPct val="150000"/>
              </a:lnSpc>
            </a:pPr>
            <a:r>
              <a:rPr lang="zh-CN" altLang="en-US" sz="1745" dirty="0">
                <a:solidFill>
                  <a:srgbClr val="292929"/>
                </a:solidFill>
                <a:latin typeface="Arial" panose="020B0604020202020204" pitchFamily="34" charset="0"/>
                <a:ea typeface="微软雅黑" panose="020B0503020204020204" pitchFamily="34" charset="-122"/>
              </a:rPr>
              <a:t>此外，参麦注射液自上市以来，先后被国家卫计委列为手足口病、</a:t>
            </a:r>
            <a:r>
              <a:rPr lang="en-US" altLang="zh-CN" sz="1745" dirty="0">
                <a:solidFill>
                  <a:srgbClr val="292929"/>
                </a:solidFill>
                <a:latin typeface="Arial" panose="020B0604020202020204" pitchFamily="34" charset="0"/>
                <a:ea typeface="微软雅黑" panose="020B0503020204020204" pitchFamily="34" charset="-122"/>
              </a:rPr>
              <a:t>H1N1</a:t>
            </a:r>
            <a:r>
              <a:rPr lang="zh-CN" altLang="en-US" sz="1745" dirty="0">
                <a:solidFill>
                  <a:srgbClr val="292929"/>
                </a:solidFill>
                <a:latin typeface="Arial" panose="020B0604020202020204" pitchFamily="34" charset="0"/>
                <a:ea typeface="微软雅黑" panose="020B0503020204020204" pitchFamily="34" charset="-122"/>
              </a:rPr>
              <a:t>、</a:t>
            </a:r>
            <a:r>
              <a:rPr lang="en-US" altLang="zh-CN" sz="1745" dirty="0">
                <a:solidFill>
                  <a:srgbClr val="292929"/>
                </a:solidFill>
                <a:latin typeface="Arial" panose="020B0604020202020204" pitchFamily="34" charset="0"/>
                <a:ea typeface="微软雅黑" panose="020B0503020204020204" pitchFamily="34" charset="-122"/>
              </a:rPr>
              <a:t>H7N9</a:t>
            </a:r>
            <a:r>
              <a:rPr lang="zh-CN" altLang="en-US" sz="1745" dirty="0">
                <a:solidFill>
                  <a:srgbClr val="292929"/>
                </a:solidFill>
                <a:latin typeface="Arial" panose="020B0604020202020204" pitchFamily="34" charset="0"/>
                <a:ea typeface="微软雅黑" panose="020B0503020204020204" pitchFamily="34" charset="-122"/>
              </a:rPr>
              <a:t>、登革热等疫情诊疗方案的治疗用药，包括</a:t>
            </a:r>
            <a:r>
              <a:rPr lang="en-US" altLang="zh-CN" sz="1745" dirty="0">
                <a:solidFill>
                  <a:srgbClr val="C00000"/>
                </a:solidFill>
                <a:latin typeface="Arial" panose="020B0604020202020204" pitchFamily="34" charset="0"/>
                <a:ea typeface="微软雅黑" panose="020B0503020204020204" pitchFamily="34" charset="-122"/>
              </a:rPr>
              <a:t>《</a:t>
            </a:r>
            <a:r>
              <a:rPr lang="zh-CN" altLang="en-US" sz="1745" dirty="0">
                <a:solidFill>
                  <a:srgbClr val="C00000"/>
                </a:solidFill>
                <a:latin typeface="Arial" panose="020B0604020202020204" pitchFamily="34" charset="0"/>
                <a:ea typeface="微软雅黑" panose="020B0503020204020204" pitchFamily="34" charset="-122"/>
              </a:rPr>
              <a:t>中东呼吸综合征诊疗方案</a:t>
            </a:r>
            <a:r>
              <a:rPr lang="en-US" altLang="zh-CN" sz="1745" dirty="0">
                <a:solidFill>
                  <a:srgbClr val="C00000"/>
                </a:solidFill>
                <a:latin typeface="Arial" panose="020B0604020202020204" pitchFamily="34" charset="0"/>
                <a:ea typeface="微软雅黑" panose="020B0503020204020204" pitchFamily="34" charset="-122"/>
              </a:rPr>
              <a:t>》《</a:t>
            </a:r>
            <a:r>
              <a:rPr lang="zh-CN" altLang="en-US" sz="1745" dirty="0">
                <a:solidFill>
                  <a:srgbClr val="C00000"/>
                </a:solidFill>
                <a:latin typeface="Arial" panose="020B0604020202020204" pitchFamily="34" charset="0"/>
                <a:ea typeface="微软雅黑" panose="020B0503020204020204" pitchFamily="34" charset="-122"/>
              </a:rPr>
              <a:t>中东呼吸综合征病例诊疗方案</a:t>
            </a:r>
            <a:r>
              <a:rPr lang="en-US" altLang="zh-CN" sz="1745" dirty="0">
                <a:solidFill>
                  <a:srgbClr val="C00000"/>
                </a:solidFill>
                <a:latin typeface="Arial" panose="020B0604020202020204" pitchFamily="34" charset="0"/>
                <a:ea typeface="微软雅黑" panose="020B0503020204020204" pitchFamily="34" charset="-122"/>
              </a:rPr>
              <a:t>》《</a:t>
            </a:r>
            <a:r>
              <a:rPr lang="zh-CN" altLang="en-US" sz="1745" dirty="0">
                <a:solidFill>
                  <a:srgbClr val="C00000"/>
                </a:solidFill>
                <a:latin typeface="Arial" panose="020B0604020202020204" pitchFamily="34" charset="0"/>
                <a:ea typeface="微软雅黑" panose="020B0503020204020204" pitchFamily="34" charset="-122"/>
              </a:rPr>
              <a:t>中西医联合治疗社区获得性肺炎专家共识</a:t>
            </a:r>
            <a:r>
              <a:rPr lang="en-US" altLang="zh-CN" sz="1745" dirty="0">
                <a:solidFill>
                  <a:srgbClr val="C00000"/>
                </a:solidFill>
                <a:latin typeface="Arial" panose="020B0604020202020204" pitchFamily="34" charset="0"/>
                <a:ea typeface="微软雅黑" panose="020B0503020204020204" pitchFamily="34" charset="-122"/>
              </a:rPr>
              <a:t>》《</a:t>
            </a:r>
            <a:r>
              <a:rPr lang="zh-CN" altLang="en-US" sz="1745" dirty="0">
                <a:solidFill>
                  <a:srgbClr val="C00000"/>
                </a:solidFill>
                <a:latin typeface="Arial" panose="020B0604020202020204" pitchFamily="34" charset="0"/>
                <a:ea typeface="微软雅黑" panose="020B0503020204020204" pitchFamily="34" charset="-122"/>
              </a:rPr>
              <a:t>人感染</a:t>
            </a:r>
            <a:r>
              <a:rPr lang="en-US" altLang="zh-CN" sz="1745" dirty="0">
                <a:solidFill>
                  <a:srgbClr val="C00000"/>
                </a:solidFill>
                <a:latin typeface="Arial" panose="020B0604020202020204" pitchFamily="34" charset="0"/>
                <a:ea typeface="微软雅黑" panose="020B0503020204020204" pitchFamily="34" charset="-122"/>
              </a:rPr>
              <a:t>H7N9</a:t>
            </a:r>
            <a:r>
              <a:rPr lang="zh-CN" altLang="en-US" sz="1745" dirty="0">
                <a:solidFill>
                  <a:srgbClr val="C00000"/>
                </a:solidFill>
                <a:latin typeface="Arial" panose="020B0604020202020204" pitchFamily="34" charset="0"/>
                <a:ea typeface="微软雅黑" panose="020B0503020204020204" pitchFamily="34" charset="-122"/>
              </a:rPr>
              <a:t>禽流感诊疗方案</a:t>
            </a:r>
            <a:r>
              <a:rPr lang="en-US" altLang="zh-CN" sz="1745" dirty="0">
                <a:solidFill>
                  <a:srgbClr val="C00000"/>
                </a:solidFill>
                <a:latin typeface="Arial" panose="020B0604020202020204" pitchFamily="34" charset="0"/>
                <a:ea typeface="微软雅黑" panose="020B0503020204020204" pitchFamily="34" charset="-122"/>
              </a:rPr>
              <a:t>》《</a:t>
            </a:r>
            <a:r>
              <a:rPr lang="zh-CN" altLang="en-US" sz="1745" dirty="0">
                <a:solidFill>
                  <a:srgbClr val="C00000"/>
                </a:solidFill>
                <a:latin typeface="Arial" panose="020B0604020202020204" pitchFamily="34" charset="0"/>
                <a:ea typeface="微软雅黑" panose="020B0503020204020204" pitchFamily="34" charset="-122"/>
              </a:rPr>
              <a:t>手足口病诊疗指南</a:t>
            </a:r>
            <a:r>
              <a:rPr lang="en-US" altLang="zh-CN" sz="1745" dirty="0">
                <a:solidFill>
                  <a:srgbClr val="C00000"/>
                </a:solidFill>
                <a:latin typeface="Arial" panose="020B0604020202020204" pitchFamily="34" charset="0"/>
                <a:ea typeface="微软雅黑" panose="020B0503020204020204" pitchFamily="34" charset="-122"/>
              </a:rPr>
              <a:t>》《</a:t>
            </a:r>
            <a:r>
              <a:rPr lang="zh-CN" altLang="en-US" sz="1745" dirty="0">
                <a:solidFill>
                  <a:srgbClr val="C00000"/>
                </a:solidFill>
                <a:latin typeface="Arial" panose="020B0604020202020204" pitchFamily="34" charset="0"/>
                <a:ea typeface="微软雅黑" panose="020B0503020204020204" pitchFamily="34" charset="-122"/>
              </a:rPr>
              <a:t>甲型</a:t>
            </a:r>
            <a:r>
              <a:rPr lang="en-US" altLang="zh-CN" sz="1745" dirty="0">
                <a:solidFill>
                  <a:srgbClr val="C00000"/>
                </a:solidFill>
                <a:latin typeface="Arial" panose="020B0604020202020204" pitchFamily="34" charset="0"/>
                <a:ea typeface="微软雅黑" panose="020B0503020204020204" pitchFamily="34" charset="-122"/>
              </a:rPr>
              <a:t>H1N1</a:t>
            </a:r>
            <a:r>
              <a:rPr lang="zh-CN" altLang="en-US" sz="1745" dirty="0">
                <a:solidFill>
                  <a:srgbClr val="C00000"/>
                </a:solidFill>
                <a:latin typeface="Arial" panose="020B0604020202020204" pitchFamily="34" charset="0"/>
                <a:ea typeface="微软雅黑" panose="020B0503020204020204" pitchFamily="34" charset="-122"/>
              </a:rPr>
              <a:t>流感诊疗方案</a:t>
            </a:r>
            <a:r>
              <a:rPr lang="en-US" altLang="zh-CN" sz="1745" dirty="0">
                <a:solidFill>
                  <a:srgbClr val="C00000"/>
                </a:solidFill>
                <a:latin typeface="Arial" panose="020B0604020202020204" pitchFamily="34" charset="0"/>
                <a:ea typeface="微软雅黑" panose="020B0503020204020204" pitchFamily="34" charset="-122"/>
              </a:rPr>
              <a:t>》《</a:t>
            </a:r>
            <a:r>
              <a:rPr lang="zh-CN" altLang="en-US" sz="1745" dirty="0">
                <a:solidFill>
                  <a:srgbClr val="C00000"/>
                </a:solidFill>
                <a:latin typeface="Arial" panose="020B0604020202020204" pitchFamily="34" charset="0"/>
                <a:ea typeface="微软雅黑" panose="020B0503020204020204" pitchFamily="34" charset="-122"/>
              </a:rPr>
              <a:t>儿童</a:t>
            </a:r>
            <a:r>
              <a:rPr lang="en-US" altLang="zh-CN" sz="1745" dirty="0">
                <a:solidFill>
                  <a:srgbClr val="C00000"/>
                </a:solidFill>
                <a:latin typeface="Arial" panose="020B0604020202020204" pitchFamily="34" charset="0"/>
                <a:ea typeface="微软雅黑" panose="020B0503020204020204" pitchFamily="34" charset="-122"/>
              </a:rPr>
              <a:t>H1N1</a:t>
            </a:r>
            <a:r>
              <a:rPr lang="zh-CN" altLang="en-US" sz="1745" dirty="0">
                <a:solidFill>
                  <a:srgbClr val="C00000"/>
                </a:solidFill>
                <a:latin typeface="Arial" panose="020B0604020202020204" pitchFamily="34" charset="0"/>
                <a:ea typeface="微软雅黑" panose="020B0503020204020204" pitchFamily="34" charset="-122"/>
              </a:rPr>
              <a:t>流感中医药防治指南</a:t>
            </a:r>
            <a:r>
              <a:rPr lang="en-US" altLang="zh-CN" sz="1745" dirty="0">
                <a:solidFill>
                  <a:srgbClr val="C00000"/>
                </a:solidFill>
                <a:latin typeface="Arial" panose="020B0604020202020204" pitchFamily="34" charset="0"/>
                <a:ea typeface="微软雅黑" panose="020B0503020204020204" pitchFamily="34" charset="-122"/>
              </a:rPr>
              <a:t>》</a:t>
            </a:r>
            <a:r>
              <a:rPr lang="zh-CN" altLang="en-US" sz="1745" dirty="0">
                <a:solidFill>
                  <a:srgbClr val="292929"/>
                </a:solidFill>
                <a:latin typeface="Arial" panose="020B0604020202020204" pitchFamily="34" charset="0"/>
                <a:ea typeface="微软雅黑" panose="020B0503020204020204" pitchFamily="34" charset="-122"/>
              </a:rPr>
              <a:t>。</a:t>
            </a:r>
            <a:endParaRPr lang="zh-CN" altLang="en-US" sz="1745" dirty="0">
              <a:solidFill>
                <a:srgbClr val="292929"/>
              </a:solidFill>
              <a:latin typeface="Arial" panose="020B0604020202020204" pitchFamily="34" charset="0"/>
              <a:ea typeface="微软雅黑" panose="020B0503020204020204" pitchFamily="34" charset="-122"/>
            </a:endParaRPr>
          </a:p>
        </p:txBody>
      </p:sp>
      <p:sp>
        <p:nvSpPr>
          <p:cNvPr id="11" name="星形: 七角 10"/>
          <p:cNvSpPr/>
          <p:nvPr/>
        </p:nvSpPr>
        <p:spPr>
          <a:xfrm>
            <a:off x="200829" y="4745879"/>
            <a:ext cx="398441" cy="345316"/>
          </a:xfrm>
          <a:prstGeom prst="star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1423116" y="85036"/>
            <a:ext cx="7381061" cy="734060"/>
          </a:xfrm>
        </p:spPr>
        <p:txBody>
          <a:bodyPr/>
          <a:lstStyle/>
          <a:p>
            <a:pPr algn="ctr">
              <a:lnSpc>
                <a:spcPct val="150000"/>
              </a:lnSpc>
            </a:pPr>
            <a:r>
              <a:rPr lang="zh-CN" altLang="en-US" sz="2800" dirty="0">
                <a:sym typeface="Helvetica"/>
              </a:rPr>
              <a:t>参附注射液</a:t>
            </a:r>
            <a:endParaRPr lang="zh-CN" altLang="en-US" sz="7200" dirty="0">
              <a:solidFill>
                <a:srgbClr val="0070C0"/>
              </a:solidFill>
              <a:sym typeface="+mn-ea"/>
            </a:endParaRPr>
          </a:p>
        </p:txBody>
      </p:sp>
      <p:sp>
        <p:nvSpPr>
          <p:cNvPr id="5" name="内容占位符 2"/>
          <p:cNvSpPr txBox="1"/>
          <p:nvPr/>
        </p:nvSpPr>
        <p:spPr>
          <a:xfrm>
            <a:off x="737997" y="1265872"/>
            <a:ext cx="7675818" cy="4090351"/>
          </a:xfrm>
          <a:prstGeom prst="rect">
            <a:avLst/>
          </a:prstGeom>
          <a:ln w="12700">
            <a:miter lim="400000"/>
          </a:ln>
        </p:spPr>
        <p:txBody>
          <a:bodyPr wrap="square" lIns="39843" rIns="39843">
            <a:spAutoFit/>
          </a:bodyPr>
          <a:lstStyle/>
          <a:p>
            <a:pPr marL="315595" indent="-315595" defTabSz="420370">
              <a:lnSpc>
                <a:spcPct val="150000"/>
              </a:lnSpc>
              <a:spcBef>
                <a:spcPts val="900"/>
              </a:spcBef>
              <a:defRPr sz="2575"/>
            </a:pPr>
            <a:r>
              <a:rPr lang="en-US" altLang="zh-CN" sz="2000" dirty="0">
                <a:latin typeface="+mn-ea"/>
                <a:sym typeface="Helvetica"/>
              </a:rPr>
              <a:t>(1)</a:t>
            </a:r>
            <a:r>
              <a:rPr sz="2000" dirty="0" err="1">
                <a:latin typeface="+mn-ea"/>
                <a:sym typeface="Helvetica"/>
              </a:rPr>
              <a:t>源于古代名方</a:t>
            </a:r>
            <a:r>
              <a:rPr sz="2000" dirty="0" err="1">
                <a:latin typeface="+mn-ea"/>
                <a:sym typeface="+mn-ea"/>
              </a:rPr>
              <a:t>“</a:t>
            </a:r>
            <a:r>
              <a:rPr sz="2000" dirty="0" err="1">
                <a:latin typeface="+mn-ea"/>
                <a:sym typeface="Helvetica"/>
              </a:rPr>
              <a:t>参附汤</a:t>
            </a:r>
            <a:r>
              <a:rPr sz="2000" dirty="0">
                <a:latin typeface="+mn-ea"/>
                <a:sym typeface="+mn-ea"/>
              </a:rPr>
              <a:t>”</a:t>
            </a:r>
            <a:endParaRPr sz="2000" dirty="0">
              <a:latin typeface="+mn-ea"/>
              <a:sym typeface="+mn-ea"/>
            </a:endParaRPr>
          </a:p>
          <a:p>
            <a:pPr marL="315595" indent="-315595" defTabSz="420370">
              <a:lnSpc>
                <a:spcPct val="150000"/>
              </a:lnSpc>
              <a:spcBef>
                <a:spcPts val="900"/>
              </a:spcBef>
              <a:defRPr sz="2575"/>
            </a:pPr>
            <a:r>
              <a:rPr sz="2000" dirty="0" err="1">
                <a:latin typeface="+mn-ea"/>
                <a:sym typeface="Helvetica"/>
              </a:rPr>
              <a:t>功用主治：回阳救逆，益气固脱。主要用于阳气暴脱的厥脱症（感染性、失血性、失液性休克等</a:t>
            </a:r>
            <a:r>
              <a:rPr sz="2000" dirty="0">
                <a:latin typeface="+mn-ea"/>
                <a:sym typeface="Helvetica"/>
              </a:rPr>
              <a:t>）。</a:t>
            </a:r>
            <a:endParaRPr sz="2000" dirty="0">
              <a:latin typeface="+mn-ea"/>
              <a:cs typeface="+mn-cs"/>
              <a:sym typeface="Helvetica"/>
            </a:endParaRPr>
          </a:p>
          <a:p>
            <a:pPr marL="315595" indent="-315595" defTabSz="420370">
              <a:lnSpc>
                <a:spcPct val="150000"/>
              </a:lnSpc>
              <a:spcBef>
                <a:spcPts val="900"/>
              </a:spcBef>
              <a:defRPr sz="2575"/>
            </a:pPr>
            <a:r>
              <a:rPr sz="2000" dirty="0" err="1">
                <a:latin typeface="+mn-ea"/>
                <a:sym typeface="Helvetica"/>
              </a:rPr>
              <a:t>成分：红参、附片（黑顺片</a:t>
            </a:r>
            <a:r>
              <a:rPr sz="2000" dirty="0">
                <a:latin typeface="+mn-ea"/>
                <a:sym typeface="Helvetica"/>
              </a:rPr>
              <a:t>）。</a:t>
            </a:r>
            <a:endParaRPr sz="2000" dirty="0">
              <a:latin typeface="+mn-ea"/>
              <a:cs typeface="+mn-cs"/>
              <a:sym typeface="Helvetica"/>
            </a:endParaRPr>
          </a:p>
          <a:p>
            <a:pPr>
              <a:lnSpc>
                <a:spcPct val="150000"/>
              </a:lnSpc>
              <a:spcBef>
                <a:spcPts val="1000"/>
              </a:spcBef>
              <a:buClr>
                <a:schemeClr val="accent1"/>
              </a:buClr>
              <a:buSzPct val="100000"/>
              <a:defRPr sz="2800">
                <a:solidFill>
                  <a:srgbClr val="404040"/>
                </a:solidFill>
              </a:defRPr>
            </a:pPr>
            <a:r>
              <a:rPr lang="en-US" altLang="zh-CN" sz="2000" dirty="0">
                <a:latin typeface="+mn-ea"/>
                <a:cs typeface="+mn-cs"/>
                <a:sym typeface="Helvetica"/>
              </a:rPr>
              <a:t>(2)</a:t>
            </a:r>
            <a:r>
              <a:rPr sz="2000" dirty="0">
                <a:latin typeface="+mn-ea"/>
                <a:cs typeface="+mn-cs"/>
                <a:sym typeface="Helvetica"/>
              </a:rPr>
              <a:t>方论：补后天之气无如人参，补先天之气无如附子，此参附汤之所由立也。二脏虚之微甚，参附量为君主。二药相须，用之得当，则能</a:t>
            </a:r>
            <a:r>
              <a:rPr sz="2000" dirty="0">
                <a:solidFill>
                  <a:srgbClr val="FF0000"/>
                </a:solidFill>
                <a:latin typeface="+mn-ea"/>
                <a:cs typeface="+mn-cs"/>
                <a:sym typeface="Helvetica"/>
              </a:rPr>
              <a:t>瞬息化气于乌有之乡，顷刻生阳于命门之内，方之最神捷者也</a:t>
            </a:r>
            <a:r>
              <a:rPr sz="2000" dirty="0">
                <a:latin typeface="+mn-ea"/>
                <a:cs typeface="+mn-cs"/>
                <a:sym typeface="Helvetica"/>
              </a:rPr>
              <a:t>。</a:t>
            </a:r>
            <a:r>
              <a:rPr sz="2000" dirty="0">
                <a:latin typeface="+mn-ea"/>
              </a:rPr>
              <a:t>---</a:t>
            </a:r>
            <a:r>
              <a:rPr sz="2000" dirty="0">
                <a:latin typeface="+mn-ea"/>
                <a:cs typeface="+mn-cs"/>
                <a:sym typeface="Helvetica"/>
              </a:rPr>
              <a:t>《</a:t>
            </a:r>
            <a:r>
              <a:rPr sz="2000" dirty="0" err="1">
                <a:latin typeface="+mn-ea"/>
                <a:cs typeface="+mn-cs"/>
                <a:sym typeface="Helvetica"/>
              </a:rPr>
              <a:t>删补名医方论</a:t>
            </a:r>
            <a:r>
              <a:rPr sz="2000" dirty="0">
                <a:latin typeface="+mn-ea"/>
                <a:cs typeface="+mn-cs"/>
                <a:sym typeface="Helvetica"/>
              </a:rPr>
              <a:t>》</a:t>
            </a:r>
            <a:endParaRPr sz="2000" dirty="0">
              <a:latin typeface="+mn-ea"/>
              <a:cs typeface="+mn-cs"/>
              <a:sym typeface="Helvetica"/>
            </a:endParaRPr>
          </a:p>
        </p:txBody>
      </p:sp>
      <p:pic>
        <p:nvPicPr>
          <p:cNvPr id="6" name="图片 9" descr="图片 9"/>
          <p:cNvPicPr>
            <a:picLocks noChangeAspect="1"/>
          </p:cNvPicPr>
          <p:nvPr/>
        </p:nvPicPr>
        <p:blipFill>
          <a:blip r:embed="rId1"/>
          <a:stretch>
            <a:fillRect/>
          </a:stretch>
        </p:blipFill>
        <p:spPr>
          <a:xfrm>
            <a:off x="7417188" y="1205455"/>
            <a:ext cx="3069936" cy="2260241"/>
          </a:xfrm>
          <a:prstGeom prst="rect">
            <a:avLst/>
          </a:prstGeom>
          <a:ln w="12700">
            <a:miter lim="400000"/>
            <a:headEnd/>
            <a:tailEnd/>
          </a:ln>
        </p:spPr>
      </p:pic>
      <p:pic>
        <p:nvPicPr>
          <p:cNvPr id="9" name="图片 10" descr="图片 10"/>
          <p:cNvPicPr>
            <a:picLocks noChangeAspect="1"/>
          </p:cNvPicPr>
          <p:nvPr/>
        </p:nvPicPr>
        <p:blipFill>
          <a:blip r:embed="rId2" cstate="print"/>
          <a:stretch>
            <a:fillRect/>
          </a:stretch>
        </p:blipFill>
        <p:spPr>
          <a:xfrm>
            <a:off x="8323073" y="3175499"/>
            <a:ext cx="3017364" cy="2011576"/>
          </a:xfrm>
          <a:prstGeom prst="rect">
            <a:avLst/>
          </a:prstGeom>
          <a:ln w="12700">
            <a:miter lim="4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3078261" y="143627"/>
            <a:ext cx="7381061" cy="734060"/>
          </a:xfrm>
        </p:spPr>
        <p:txBody>
          <a:bodyPr/>
          <a:lstStyle/>
          <a:p>
            <a:r>
              <a:rPr lang="zh-CN" altLang="en-US" sz="2800" dirty="0">
                <a:solidFill>
                  <a:srgbClr val="0070C0"/>
                </a:solidFill>
                <a:latin typeface="微软雅黑" panose="020B0503020204020204" pitchFamily="34" charset="-122"/>
                <a:ea typeface="微软雅黑" panose="020B0503020204020204" pitchFamily="34" charset="-122"/>
              </a:rPr>
              <a:t>中西医联合多靶点治疗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5" name="Rectangle 3"/>
          <p:cNvSpPr txBox="1">
            <a:spLocks noChangeArrowheads="1"/>
          </p:cNvSpPr>
          <p:nvPr/>
        </p:nvSpPr>
        <p:spPr>
          <a:xfrm>
            <a:off x="1297210" y="971613"/>
            <a:ext cx="7829593" cy="1505720"/>
          </a:xfrm>
        </p:spPr>
        <p:txBody>
          <a:bodyPr anchor="ctr" anchorCtr="0">
            <a:normAutofit lnSpcReduction="10000"/>
          </a:bodyPr>
          <a:lstStyle>
            <a:lvl1pPr marL="0" indent="0" algn="l" defTabSz="685800" rtl="0" eaLnBrk="1" latinLnBrk="0" hangingPunct="1">
              <a:lnSpc>
                <a:spcPct val="100000"/>
              </a:lnSpc>
              <a:spcBef>
                <a:spcPts val="750"/>
              </a:spcBef>
              <a:buFont typeface="Arial" panose="020B0604020202020204" pitchFamily="34" charset="0"/>
              <a:buNone/>
              <a:defRPr sz="1400" b="1" kern="1200">
                <a:solidFill>
                  <a:srgbClr val="EB9C2C"/>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9pPr>
          </a:lstStyle>
          <a:p>
            <a:pPr>
              <a:lnSpc>
                <a:spcPct val="160000"/>
              </a:lnSpc>
              <a:buClr>
                <a:srgbClr val="FF0000"/>
              </a:buClr>
              <a:buFont typeface="Wingdings" panose="05000000000000000000" pitchFamily="2" charset="2"/>
              <a:buChar char="n"/>
              <a:defRPr/>
            </a:pPr>
            <a:r>
              <a:rPr lang="zh-CN" altLang="en-US" sz="1745">
                <a:solidFill>
                  <a:schemeClr val="tx1"/>
                </a:solidFill>
                <a:latin typeface="Times New Roman" panose="02020603050405020304" pitchFamily="18" charset="0"/>
                <a:ea typeface="微软雅黑" panose="020B0503020204020204" pitchFamily="34" charset="-122"/>
              </a:rPr>
              <a:t>中西医联合治疗重症感染具有明显的疗效优势，其主要思路：</a:t>
            </a:r>
            <a:endParaRPr lang="zh-CN" altLang="en-US" sz="1745">
              <a:solidFill>
                <a:schemeClr val="tx1"/>
              </a:solidFill>
              <a:latin typeface="Times New Roman" panose="02020603050405020304" pitchFamily="18" charset="0"/>
              <a:ea typeface="微软雅黑" panose="020B0503020204020204" pitchFamily="34" charset="-122"/>
            </a:endParaRPr>
          </a:p>
          <a:p>
            <a:pPr marL="720090">
              <a:lnSpc>
                <a:spcPct val="160000"/>
              </a:lnSpc>
              <a:buClr>
                <a:srgbClr val="FF0000"/>
              </a:buClr>
              <a:buFont typeface="Wingdings" panose="05000000000000000000" pitchFamily="2" charset="2"/>
              <a:buChar char="p"/>
              <a:defRPr/>
            </a:pPr>
            <a:r>
              <a:rPr lang="zh-CN" altLang="en-US" sz="1745">
                <a:solidFill>
                  <a:schemeClr val="tx1"/>
                </a:solidFill>
                <a:latin typeface="Times New Roman" panose="02020603050405020304" pitchFamily="18" charset="0"/>
                <a:ea typeface="微软雅黑" panose="020B0503020204020204" pitchFamily="34" charset="-122"/>
              </a:rPr>
              <a:t>西医针对病原体进行有效抗感染治疗；</a:t>
            </a:r>
            <a:endParaRPr lang="zh-CN" altLang="en-US" sz="1745">
              <a:solidFill>
                <a:schemeClr val="tx1"/>
              </a:solidFill>
              <a:latin typeface="Times New Roman" panose="02020603050405020304" pitchFamily="18" charset="0"/>
              <a:ea typeface="微软雅黑" panose="020B0503020204020204" pitchFamily="34" charset="-122"/>
            </a:endParaRPr>
          </a:p>
          <a:p>
            <a:pPr marL="720090">
              <a:lnSpc>
                <a:spcPct val="160000"/>
              </a:lnSpc>
              <a:buClr>
                <a:srgbClr val="FF0000"/>
              </a:buClr>
              <a:buFont typeface="Wingdings" panose="05000000000000000000" pitchFamily="2" charset="2"/>
              <a:buChar char="p"/>
              <a:defRPr/>
            </a:pPr>
            <a:r>
              <a:rPr lang="zh-CN" altLang="en-US" sz="1745">
                <a:solidFill>
                  <a:schemeClr val="tx1"/>
                </a:solidFill>
                <a:latin typeface="Times New Roman" panose="02020603050405020304" pitchFamily="18" charset="0"/>
                <a:ea typeface="微软雅黑" panose="020B0503020204020204" pitchFamily="34" charset="-122"/>
              </a:rPr>
              <a:t>中医辨证论治，主要</a:t>
            </a:r>
            <a:r>
              <a:rPr lang="zh-CN" altLang="en-US" sz="1745">
                <a:solidFill>
                  <a:srgbClr val="FF0000"/>
                </a:solidFill>
                <a:latin typeface="Times New Roman" panose="02020603050405020304" pitchFamily="18" charset="0"/>
                <a:ea typeface="微软雅黑" panose="020B0503020204020204" pitchFamily="34" charset="-122"/>
              </a:rPr>
              <a:t>调控炎症介质</a:t>
            </a:r>
            <a:r>
              <a:rPr lang="zh-CN" altLang="en-US" sz="1745">
                <a:solidFill>
                  <a:schemeClr val="tx1"/>
                </a:solidFill>
                <a:latin typeface="Times New Roman" panose="02020603050405020304" pitchFamily="18" charset="0"/>
                <a:ea typeface="微软雅黑" panose="020B0503020204020204" pitchFamily="34" charset="-122"/>
              </a:rPr>
              <a:t>、缓解临床症状及体征。 </a:t>
            </a:r>
            <a:endParaRPr lang="zh-CN" altLang="en-US" sz="1745" dirty="0">
              <a:solidFill>
                <a:schemeClr val="tx1"/>
              </a:solidFill>
              <a:latin typeface="Times New Roman" panose="02020603050405020304" pitchFamily="18" charset="0"/>
              <a:ea typeface="微软雅黑" panose="020B0503020204020204" pitchFamily="34" charset="-122"/>
            </a:endParaRPr>
          </a:p>
        </p:txBody>
      </p:sp>
      <p:sp>
        <p:nvSpPr>
          <p:cNvPr id="6" name="下箭头 2"/>
          <p:cNvSpPr/>
          <p:nvPr/>
        </p:nvSpPr>
        <p:spPr>
          <a:xfrm>
            <a:off x="4763873" y="2403397"/>
            <a:ext cx="342660" cy="71309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7" name="下箭头 4"/>
          <p:cNvSpPr/>
          <p:nvPr/>
        </p:nvSpPr>
        <p:spPr>
          <a:xfrm rot="18469541">
            <a:off x="5650636" y="2167835"/>
            <a:ext cx="372517" cy="1184222"/>
          </a:xfrm>
          <a:prstGeom prst="downArrow">
            <a:avLst>
              <a:gd name="adj1" fmla="val 41892"/>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0" name="矩形 9"/>
          <p:cNvSpPr/>
          <p:nvPr/>
        </p:nvSpPr>
        <p:spPr>
          <a:xfrm>
            <a:off x="1582873" y="1163769"/>
            <a:ext cx="7650074" cy="321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sp>
        <p:nvSpPr>
          <p:cNvPr id="12" name="矩形 11"/>
          <p:cNvSpPr/>
          <p:nvPr/>
        </p:nvSpPr>
        <p:spPr>
          <a:xfrm>
            <a:off x="1715687" y="1296583"/>
            <a:ext cx="7650074" cy="321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0"/>
          </a:p>
        </p:txBody>
      </p:sp>
      <p:pic>
        <p:nvPicPr>
          <p:cNvPr id="13" name="图片 12"/>
          <p:cNvPicPr>
            <a:picLocks noChangeAspect="1"/>
          </p:cNvPicPr>
          <p:nvPr/>
        </p:nvPicPr>
        <p:blipFill>
          <a:blip r:embed="rId1"/>
          <a:stretch>
            <a:fillRect/>
          </a:stretch>
        </p:blipFill>
        <p:spPr>
          <a:xfrm>
            <a:off x="2534208" y="2893706"/>
            <a:ext cx="5266526" cy="2209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Grp="1"/>
          </p:cNvSpPr>
          <p:nvPr>
            <p:ph type="title"/>
          </p:nvPr>
        </p:nvSpPr>
        <p:spPr>
          <a:xfrm>
            <a:off x="399415" y="104140"/>
            <a:ext cx="9437370" cy="866140"/>
          </a:xfrm>
          <a:noFill/>
          <a:ln>
            <a:noFill/>
          </a:ln>
        </p:spPr>
        <p:txBody>
          <a:bodyPr anchor="t"/>
          <a:lstStyle/>
          <a:p>
            <a:pPr algn="ctr"/>
            <a:r>
              <a:rPr lang="zh-CN" altLang="en-US" sz="3485" dirty="0">
                <a:solidFill>
                  <a:srgbClr val="0070C0"/>
                </a:solidFill>
                <a:latin typeface="微软雅黑" panose="020B0503020204020204" pitchFamily="34" charset="-122"/>
                <a:ea typeface="微软雅黑" panose="020B0503020204020204" pitchFamily="34" charset="-122"/>
              </a:rPr>
              <a:t>中西医结合方案已让多名新冠肺从</a:t>
            </a:r>
            <a:r>
              <a:rPr lang="en-US" altLang="zh-CN" sz="3485" dirty="0">
                <a:solidFill>
                  <a:srgbClr val="0070C0"/>
                </a:solidFill>
                <a:latin typeface="微软雅黑" panose="020B0503020204020204" pitchFamily="34" charset="-122"/>
                <a:ea typeface="微软雅黑" panose="020B0503020204020204" pitchFamily="34" charset="-122"/>
              </a:rPr>
              <a:t>ECMO</a:t>
            </a:r>
            <a:r>
              <a:rPr lang="zh-CN" altLang="en-US" sz="3485" dirty="0">
                <a:solidFill>
                  <a:srgbClr val="0070C0"/>
                </a:solidFill>
                <a:latin typeface="微软雅黑" panose="020B0503020204020204" pitchFamily="34" charset="-122"/>
                <a:ea typeface="微软雅黑" panose="020B0503020204020204" pitchFamily="34" charset="-122"/>
              </a:rPr>
              <a:t>脱机</a:t>
            </a:r>
            <a:endParaRPr lang="zh-CN" altLang="en-US" sz="3485" dirty="0">
              <a:solidFill>
                <a:srgbClr val="0070C0"/>
              </a:solidFill>
              <a:latin typeface="微软雅黑" panose="020B0503020204020204" pitchFamily="34" charset="-122"/>
              <a:ea typeface="微软雅黑" panose="020B0503020204020204" pitchFamily="34" charset="-122"/>
            </a:endParaRPr>
          </a:p>
        </p:txBody>
      </p:sp>
      <p:pic>
        <p:nvPicPr>
          <p:cNvPr id="3" name="图片 2" descr="1"/>
          <p:cNvPicPr>
            <a:picLocks noChangeAspect="1"/>
          </p:cNvPicPr>
          <p:nvPr/>
        </p:nvPicPr>
        <p:blipFill>
          <a:blip r:embed="rId1"/>
          <a:stretch>
            <a:fillRect/>
          </a:stretch>
        </p:blipFill>
        <p:spPr>
          <a:xfrm>
            <a:off x="4043680" y="970280"/>
            <a:ext cx="3775710" cy="3388360"/>
          </a:xfrm>
          <a:prstGeom prst="rect">
            <a:avLst/>
          </a:prstGeom>
        </p:spPr>
      </p:pic>
      <p:pic>
        <p:nvPicPr>
          <p:cNvPr id="4" name="图片 3" descr="ICU会诊"/>
          <p:cNvPicPr>
            <a:picLocks noChangeAspect="1"/>
          </p:cNvPicPr>
          <p:nvPr/>
        </p:nvPicPr>
        <p:blipFill>
          <a:blip r:embed="rId2"/>
          <a:stretch>
            <a:fillRect/>
          </a:stretch>
        </p:blipFill>
        <p:spPr>
          <a:xfrm>
            <a:off x="86360" y="970280"/>
            <a:ext cx="3857625" cy="3388360"/>
          </a:xfrm>
          <a:prstGeom prst="rect">
            <a:avLst/>
          </a:prstGeom>
        </p:spPr>
      </p:pic>
      <p:pic>
        <p:nvPicPr>
          <p:cNvPr id="5" name="图片 4" descr="320897119"/>
          <p:cNvPicPr>
            <a:picLocks noChangeAspect="1"/>
          </p:cNvPicPr>
          <p:nvPr/>
        </p:nvPicPr>
        <p:blipFill>
          <a:blip r:embed="rId3"/>
          <a:srcRect l="19461" t="27740" r="14082" b="8576"/>
          <a:stretch>
            <a:fillRect/>
          </a:stretch>
        </p:blipFill>
        <p:spPr>
          <a:xfrm>
            <a:off x="7947660" y="970915"/>
            <a:ext cx="2677160" cy="3387725"/>
          </a:xfrm>
          <a:prstGeom prst="rect">
            <a:avLst/>
          </a:prstGeom>
        </p:spPr>
      </p:pic>
      <p:sp>
        <p:nvSpPr>
          <p:cNvPr id="6" name="文本框 5"/>
          <p:cNvSpPr txBox="1"/>
          <p:nvPr/>
        </p:nvSpPr>
        <p:spPr>
          <a:xfrm>
            <a:off x="2799080" y="4839335"/>
            <a:ext cx="5148580" cy="368300"/>
          </a:xfrm>
          <a:prstGeom prst="rect">
            <a:avLst/>
          </a:prstGeom>
          <a:noFill/>
        </p:spPr>
        <p:txBody>
          <a:bodyPr wrap="none" rtlCol="0">
            <a:spAutoFit/>
          </a:bodyPr>
          <a:p>
            <a:r>
              <a:rPr lang="zh-CN" altLang="en-US"/>
              <a:t>国家卫健委专家刘清泉教授</a:t>
            </a:r>
            <a:r>
              <a:rPr lang="en-US" altLang="zh-CN"/>
              <a:t>ICU</a:t>
            </a:r>
            <a:r>
              <a:rPr lang="zh-CN" altLang="en-US"/>
              <a:t>协助会诊重症患者</a:t>
            </a:r>
            <a:endParaRPr lang="zh-CN"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Grp="1"/>
          </p:cNvSpPr>
          <p:nvPr>
            <p:ph type="title"/>
          </p:nvPr>
        </p:nvSpPr>
        <p:spPr>
          <a:xfrm>
            <a:off x="1347987" y="220607"/>
            <a:ext cx="6466205" cy="866140"/>
          </a:xfrm>
          <a:noFill/>
          <a:ln>
            <a:noFill/>
          </a:ln>
        </p:spPr>
        <p:txBody>
          <a:bodyPr anchor="t"/>
          <a:lstStyle/>
          <a:p>
            <a:pPr algn="ctr"/>
            <a:r>
              <a:rPr lang="zh-CN" altLang="en-US" sz="3485" dirty="0">
                <a:solidFill>
                  <a:srgbClr val="0070C0"/>
                </a:solidFill>
                <a:latin typeface="微软雅黑" panose="020B0503020204020204" pitchFamily="34" charset="-122"/>
                <a:ea typeface="微软雅黑" panose="020B0503020204020204" pitchFamily="34" charset="-122"/>
              </a:rPr>
              <a:t>康复期</a:t>
            </a:r>
            <a:endParaRPr lang="en-US" altLang="zh-CN" sz="3485" dirty="0">
              <a:solidFill>
                <a:srgbClr val="0070C0"/>
              </a:solidFill>
              <a:latin typeface="微软雅黑" panose="020B0503020204020204" pitchFamily="34" charset="-122"/>
              <a:ea typeface="微软雅黑" panose="020B0503020204020204" pitchFamily="34" charset="-122"/>
            </a:endParaRPr>
          </a:p>
        </p:txBody>
      </p:sp>
      <p:sp>
        <p:nvSpPr>
          <p:cNvPr id="101378" name="内容占位符 2"/>
          <p:cNvSpPr>
            <a:spLocks noGrp="1"/>
          </p:cNvSpPr>
          <p:nvPr>
            <p:ph idx="1"/>
          </p:nvPr>
        </p:nvSpPr>
        <p:spPr>
          <a:xfrm>
            <a:off x="1688965" y="1311735"/>
            <a:ext cx="7207250" cy="2341880"/>
          </a:xfrm>
          <a:noFill/>
          <a:ln>
            <a:noFill/>
          </a:ln>
        </p:spPr>
        <p:txBody>
          <a:bodyPr anchor="t">
            <a:noAutofit/>
          </a:bodyPr>
          <a:lstStyle/>
          <a:p>
            <a:pPr marL="342900" indent="-342900">
              <a:lnSpc>
                <a:spcPct val="150000"/>
              </a:lnSpc>
              <a:buClr>
                <a:schemeClr val="tx1"/>
              </a:buClr>
              <a:buFont typeface="Wingdings" panose="05000000000000000000" charset="0"/>
              <a:buChar char="Ø"/>
            </a:pPr>
            <a:r>
              <a:rPr lang="zh-CN" altLang="en-US" sz="1900" dirty="0">
                <a:solidFill>
                  <a:srgbClr val="002060"/>
                </a:solidFill>
                <a:latin typeface="微软雅黑" panose="020B0503020204020204" pitchFamily="34" charset="-122"/>
                <a:ea typeface="微软雅黑" panose="020B0503020204020204" pitchFamily="34" charset="-122"/>
              </a:rPr>
              <a:t>肺部功能锻炼</a:t>
            </a:r>
            <a:endParaRPr lang="zh-CN" altLang="en-US" sz="1900" dirty="0">
              <a:solidFill>
                <a:srgbClr val="00206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charset="0"/>
              <a:buChar char="Ø"/>
            </a:pPr>
            <a:r>
              <a:rPr lang="zh-CN" altLang="en-US" sz="1900" dirty="0">
                <a:solidFill>
                  <a:srgbClr val="002060"/>
                </a:solidFill>
                <a:latin typeface="微软雅黑" panose="020B0503020204020204" pitchFamily="34" charset="-122"/>
                <a:ea typeface="微软雅黑" panose="020B0503020204020204" pitchFamily="34" charset="-122"/>
              </a:rPr>
              <a:t>恢复肺纤维化</a:t>
            </a:r>
            <a:endParaRPr lang="zh-CN" altLang="en-US" sz="1900" dirty="0">
              <a:solidFill>
                <a:srgbClr val="00206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charset="0"/>
              <a:buChar char="ü"/>
            </a:pPr>
            <a:r>
              <a:rPr lang="zh-CN" altLang="en-US" sz="1900" dirty="0">
                <a:solidFill>
                  <a:srgbClr val="002060"/>
                </a:solidFill>
                <a:latin typeface="微软雅黑" panose="020B0503020204020204" pitchFamily="34" charset="-122"/>
                <a:ea typeface="微软雅黑" panose="020B0503020204020204" pitchFamily="34" charset="-122"/>
              </a:rPr>
              <a:t>西药：吡菲尼酮、尼达尼布</a:t>
            </a:r>
            <a:endParaRPr lang="zh-CN" altLang="en-US" sz="1900" dirty="0">
              <a:solidFill>
                <a:srgbClr val="00206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charset="0"/>
              <a:buChar char="ü"/>
            </a:pPr>
            <a:r>
              <a:rPr lang="zh-CN" altLang="en-US" sz="1900" dirty="0">
                <a:solidFill>
                  <a:srgbClr val="002060"/>
                </a:solidFill>
                <a:latin typeface="微软雅黑" panose="020B0503020204020204" pitchFamily="34" charset="-122"/>
                <a:ea typeface="微软雅黑" panose="020B0503020204020204" pitchFamily="34" charset="-122"/>
              </a:rPr>
              <a:t>中药：</a:t>
            </a:r>
            <a:r>
              <a:rPr lang="zh-CN" altLang="en-US" sz="1900" b="1" u="sng" dirty="0">
                <a:solidFill>
                  <a:srgbClr val="FF0000"/>
                </a:solidFill>
                <a:latin typeface="微软雅黑" panose="020B0503020204020204" pitchFamily="34" charset="-122"/>
                <a:ea typeface="微软雅黑" panose="020B0503020204020204" pitchFamily="34" charset="-122"/>
              </a:rPr>
              <a:t>健脾化湿、活血化瘀为核心</a:t>
            </a:r>
            <a:endParaRPr lang="zh-CN" altLang="en-US" sz="1900" b="1" u="sng" dirty="0">
              <a:solidFill>
                <a:srgbClr val="FF0000"/>
              </a:solidFill>
              <a:latin typeface="微软雅黑" panose="020B0503020204020204" pitchFamily="34" charset="-122"/>
              <a:ea typeface="微软雅黑" panose="020B0503020204020204" pitchFamily="34" charset="-122"/>
            </a:endParaRPr>
          </a:p>
          <a:p>
            <a:pPr>
              <a:lnSpc>
                <a:spcPct val="150000"/>
              </a:lnSpc>
              <a:buClr>
                <a:schemeClr val="tx1"/>
              </a:buClr>
              <a:buFont typeface="Wingdings" panose="05000000000000000000" charset="0"/>
            </a:pPr>
            <a:r>
              <a:rPr lang="zh-CN" altLang="en-US" sz="1900" b="1" dirty="0">
                <a:solidFill>
                  <a:srgbClr val="FF0000"/>
                </a:solidFill>
                <a:latin typeface="微软雅黑" panose="020B0503020204020204" pitchFamily="34" charset="-122"/>
                <a:ea typeface="微软雅黑" panose="020B0503020204020204" pitchFamily="34" charset="-122"/>
              </a:rPr>
              <a:t>           </a:t>
            </a:r>
            <a:r>
              <a:rPr lang="zh-CN" altLang="en-US" sz="1900" b="1" u="sng" dirty="0">
                <a:solidFill>
                  <a:srgbClr val="FF0000"/>
                </a:solidFill>
                <a:latin typeface="微软雅黑" panose="020B0503020204020204" pitchFamily="34" charset="-122"/>
                <a:ea typeface="微软雅黑" panose="020B0503020204020204" pitchFamily="34" charset="-122"/>
              </a:rPr>
              <a:t>（四君子汤</a:t>
            </a:r>
            <a:r>
              <a:rPr lang="en-US" altLang="zh-CN" sz="1900" b="1" u="sng" dirty="0">
                <a:solidFill>
                  <a:srgbClr val="FF0000"/>
                </a:solidFill>
                <a:latin typeface="微软雅黑" panose="020B0503020204020204" pitchFamily="34" charset="-122"/>
                <a:ea typeface="微软雅黑" panose="020B0503020204020204" pitchFamily="34" charset="-122"/>
              </a:rPr>
              <a:t>+</a:t>
            </a:r>
            <a:r>
              <a:rPr lang="zh-CN" altLang="en-US" sz="1900" b="1" u="sng" dirty="0">
                <a:solidFill>
                  <a:srgbClr val="FF0000"/>
                </a:solidFill>
                <a:latin typeface="微软雅黑" panose="020B0503020204020204" pitchFamily="34" charset="-122"/>
                <a:ea typeface="微软雅黑" panose="020B0503020204020204" pitchFamily="34" charset="-122"/>
              </a:rPr>
              <a:t>沙参麦冬汤</a:t>
            </a:r>
            <a:r>
              <a:rPr lang="en-US" altLang="zh-CN" sz="1900" b="1" u="sng" dirty="0">
                <a:solidFill>
                  <a:srgbClr val="FF0000"/>
                </a:solidFill>
                <a:latin typeface="微软雅黑" panose="020B0503020204020204" pitchFamily="34" charset="-122"/>
                <a:ea typeface="微软雅黑" panose="020B0503020204020204" pitchFamily="34" charset="-122"/>
              </a:rPr>
              <a:t>+</a:t>
            </a:r>
            <a:r>
              <a:rPr lang="zh-CN" altLang="en-US" sz="1900" b="1" u="sng" dirty="0">
                <a:solidFill>
                  <a:srgbClr val="FF0000"/>
                </a:solidFill>
                <a:latin typeface="微软雅黑" panose="020B0503020204020204" pitchFamily="34" charset="-122"/>
                <a:ea typeface="微软雅黑" panose="020B0503020204020204" pitchFamily="34" charset="-122"/>
              </a:rPr>
              <a:t>血府逐瘀汤）</a:t>
            </a:r>
            <a:endParaRPr lang="zh-CN" altLang="en-US" sz="1900" b="1" u="sng" dirty="0">
              <a:solidFill>
                <a:srgbClr val="FF0000"/>
              </a:solidFill>
              <a:latin typeface="微软雅黑" panose="020B0503020204020204" pitchFamily="34" charset="-122"/>
              <a:ea typeface="微软雅黑" panose="020B0503020204020204" pitchFamily="34" charset="-122"/>
            </a:endParaRPr>
          </a:p>
        </p:txBody>
      </p:sp>
      <p:pic>
        <p:nvPicPr>
          <p:cNvPr id="2" name="图片 1" descr="恢复期48床"/>
          <p:cNvPicPr>
            <a:picLocks noChangeAspect="1"/>
          </p:cNvPicPr>
          <p:nvPr/>
        </p:nvPicPr>
        <p:blipFill>
          <a:blip r:embed="rId1"/>
          <a:srcRect l="41010" t="51497" r="33956" b="28000"/>
          <a:stretch>
            <a:fillRect/>
          </a:stretch>
        </p:blipFill>
        <p:spPr>
          <a:xfrm>
            <a:off x="8255000" y="3419475"/>
            <a:ext cx="2413635" cy="2531745"/>
          </a:xfrm>
          <a:prstGeom prst="rect">
            <a:avLst/>
          </a:prstGeom>
        </p:spPr>
      </p:pic>
      <p:pic>
        <p:nvPicPr>
          <p:cNvPr id="3" name="图片 2" descr="恢复期49床"/>
          <p:cNvPicPr>
            <a:picLocks noChangeAspect="1"/>
          </p:cNvPicPr>
          <p:nvPr/>
        </p:nvPicPr>
        <p:blipFill>
          <a:blip r:embed="rId2"/>
          <a:srcRect l="38880" t="53049" r="28722" b="19194"/>
          <a:stretch>
            <a:fillRect/>
          </a:stretch>
        </p:blipFill>
        <p:spPr>
          <a:xfrm>
            <a:off x="8255635" y="881380"/>
            <a:ext cx="2413000" cy="253809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Grp="1"/>
          </p:cNvSpPr>
          <p:nvPr>
            <p:ph type="title"/>
          </p:nvPr>
        </p:nvSpPr>
        <p:spPr>
          <a:xfrm>
            <a:off x="1347987" y="220607"/>
            <a:ext cx="6466205" cy="866140"/>
          </a:xfrm>
          <a:noFill/>
          <a:ln>
            <a:noFill/>
          </a:ln>
        </p:spPr>
        <p:txBody>
          <a:bodyPr anchor="t"/>
          <a:lstStyle/>
          <a:p>
            <a:pPr algn="ctr"/>
            <a:r>
              <a:rPr lang="zh-CN" altLang="en-US" sz="3485" dirty="0">
                <a:solidFill>
                  <a:srgbClr val="0070C0"/>
                </a:solidFill>
                <a:latin typeface="微软雅黑" panose="020B0503020204020204" pitchFamily="34" charset="-122"/>
                <a:ea typeface="微软雅黑" panose="020B0503020204020204" pitchFamily="34" charset="-122"/>
              </a:rPr>
              <a:t>小 结</a:t>
            </a:r>
            <a:endParaRPr lang="zh-CN" altLang="en-US" sz="3485" dirty="0">
              <a:solidFill>
                <a:srgbClr val="0070C0"/>
              </a:solidFill>
              <a:latin typeface="微软雅黑" panose="020B0503020204020204" pitchFamily="34" charset="-122"/>
              <a:ea typeface="微软雅黑" panose="020B0503020204020204" pitchFamily="34" charset="-122"/>
            </a:endParaRPr>
          </a:p>
        </p:txBody>
      </p:sp>
      <p:sp>
        <p:nvSpPr>
          <p:cNvPr id="2" name="内容占位符 2"/>
          <p:cNvSpPr>
            <a:spLocks noGrp="1"/>
          </p:cNvSpPr>
          <p:nvPr/>
        </p:nvSpPr>
        <p:spPr>
          <a:xfrm>
            <a:off x="1567815" y="1785620"/>
            <a:ext cx="8181975" cy="2405380"/>
          </a:xfrm>
          <a:prstGeom prst="rect">
            <a:avLst/>
          </a:prstGeom>
          <a:noFill/>
          <a:ln w="9525">
            <a:noFill/>
          </a:ln>
        </p:spPr>
        <p:txBody>
          <a:bodyPr anchor="t">
            <a:no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indent="-342900">
              <a:lnSpc>
                <a:spcPct val="150000"/>
              </a:lnSpc>
              <a:buClr>
                <a:schemeClr val="tx1"/>
              </a:buClr>
              <a:buFont typeface="Wingdings" panose="05000000000000000000" pitchFamily="2" charset="2"/>
              <a:buChar char="l"/>
            </a:pPr>
            <a:r>
              <a:rPr lang="zh-CN" altLang="en-US" sz="2400" dirty="0">
                <a:solidFill>
                  <a:srgbClr val="002060"/>
                </a:solidFill>
                <a:latin typeface="微软雅黑" panose="020B0503020204020204" pitchFamily="34" charset="-122"/>
                <a:ea typeface="微软雅黑" panose="020B0503020204020204" pitchFamily="34" charset="-122"/>
              </a:rPr>
              <a:t>针对新冠肺炎的特点可以进行相关的预防；</a:t>
            </a:r>
            <a:endParaRPr lang="en-US" altLang="zh-CN" sz="2400" dirty="0">
              <a:solidFill>
                <a:srgbClr val="00206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Char char="l"/>
            </a:pPr>
            <a:r>
              <a:rPr lang="zh-CN" altLang="en-US" sz="2400" dirty="0">
                <a:solidFill>
                  <a:srgbClr val="002060"/>
                </a:solidFill>
                <a:latin typeface="微软雅黑" panose="020B0503020204020204" pitchFamily="34" charset="-122"/>
                <a:ea typeface="微软雅黑" panose="020B0503020204020204" pitchFamily="34" charset="-122"/>
                <a:sym typeface="+mn-ea"/>
              </a:rPr>
              <a:t>新冠肺炎可分为轻（普通）、重（危）</a:t>
            </a:r>
            <a:r>
              <a:rPr lang="zh-CN" altLang="en-US" sz="2400" dirty="0">
                <a:solidFill>
                  <a:srgbClr val="002060"/>
                </a:solidFill>
                <a:latin typeface="微软雅黑" panose="020B0503020204020204" pitchFamily="34" charset="-122"/>
                <a:ea typeface="微软雅黑" panose="020B0503020204020204" pitchFamily="34" charset="-122"/>
              </a:rPr>
              <a:t>临床等不同类型；</a:t>
            </a:r>
            <a:endParaRPr lang="en-US" altLang="zh-CN" sz="2400" dirty="0">
              <a:solidFill>
                <a:srgbClr val="002060"/>
              </a:solidFill>
              <a:latin typeface="微软雅黑" panose="020B0503020204020204" pitchFamily="34" charset="-122"/>
              <a:ea typeface="微软雅黑" panose="020B0503020204020204" pitchFamily="34" charset="-122"/>
            </a:endParaRPr>
          </a:p>
          <a:p>
            <a:pPr marL="342900" indent="-342900">
              <a:lnSpc>
                <a:spcPct val="150000"/>
              </a:lnSpc>
              <a:buClr>
                <a:schemeClr val="tx1"/>
              </a:buClr>
              <a:buFont typeface="Wingdings" panose="05000000000000000000" pitchFamily="2" charset="2"/>
              <a:buChar char="l"/>
            </a:pPr>
            <a:r>
              <a:rPr lang="zh-CN" altLang="en-US" sz="2400" dirty="0">
                <a:solidFill>
                  <a:srgbClr val="002060"/>
                </a:solidFill>
                <a:latin typeface="微软雅黑" panose="020B0503020204020204" pitchFamily="34" charset="-122"/>
                <a:ea typeface="微软雅黑" panose="020B0503020204020204" pitchFamily="34" charset="-122"/>
                <a:sym typeface="+mn-ea"/>
              </a:rPr>
              <a:t>中西医结合目前是治疗新冠肺炎的</a:t>
            </a:r>
            <a:r>
              <a:rPr lang="en-US" altLang="zh-CN" sz="2400" dirty="0">
                <a:solidFill>
                  <a:srgbClr val="002060"/>
                </a:solidFill>
                <a:latin typeface="微软雅黑" panose="020B0503020204020204" pitchFamily="34" charset="-122"/>
                <a:ea typeface="微软雅黑" panose="020B0503020204020204" pitchFamily="34" charset="-122"/>
                <a:sym typeface="+mn-ea"/>
              </a:rPr>
              <a:t>“</a:t>
            </a:r>
            <a:r>
              <a:rPr lang="zh-CN" altLang="en-US" sz="2400" dirty="0">
                <a:solidFill>
                  <a:srgbClr val="002060"/>
                </a:solidFill>
                <a:latin typeface="微软雅黑" panose="020B0503020204020204" pitchFamily="34" charset="-122"/>
                <a:ea typeface="微软雅黑" panose="020B0503020204020204" pitchFamily="34" charset="-122"/>
                <a:sym typeface="+mn-ea"/>
              </a:rPr>
              <a:t>最佳方案</a:t>
            </a:r>
            <a:r>
              <a:rPr lang="en-US" altLang="zh-CN" sz="2400" dirty="0">
                <a:solidFill>
                  <a:srgbClr val="002060"/>
                </a:solidFill>
                <a:latin typeface="微软雅黑" panose="020B0503020204020204" pitchFamily="34" charset="-122"/>
                <a:ea typeface="微软雅黑" panose="020B0503020204020204" pitchFamily="34" charset="-122"/>
                <a:sym typeface="+mn-ea"/>
              </a:rPr>
              <a:t>”</a:t>
            </a:r>
            <a:r>
              <a:rPr lang="zh-CN" altLang="en-US" sz="2400" dirty="0">
                <a:solidFill>
                  <a:srgbClr val="002060"/>
                </a:solidFill>
                <a:latin typeface="微软雅黑" panose="020B0503020204020204" pitchFamily="34" charset="-122"/>
                <a:ea typeface="微软雅黑" panose="020B0503020204020204" pitchFamily="34" charset="-122"/>
              </a:rPr>
              <a:t>。</a:t>
            </a:r>
            <a:endParaRPr lang="zh-CN" altLang="en-US" sz="2400"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中法"/>
          <p:cNvPicPr>
            <a:picLocks noChangeAspect="1"/>
          </p:cNvPicPr>
          <p:nvPr/>
        </p:nvPicPr>
        <p:blipFill>
          <a:blip r:embed="rId1"/>
          <a:stretch>
            <a:fillRect/>
          </a:stretch>
        </p:blipFill>
        <p:spPr>
          <a:xfrm>
            <a:off x="-3810" y="11430"/>
            <a:ext cx="5178425" cy="4445000"/>
          </a:xfrm>
          <a:prstGeom prst="rect">
            <a:avLst/>
          </a:prstGeom>
        </p:spPr>
      </p:pic>
      <p:pic>
        <p:nvPicPr>
          <p:cNvPr id="5" name="图片 4" descr="光谷院区"/>
          <p:cNvPicPr>
            <a:picLocks noChangeAspect="1"/>
          </p:cNvPicPr>
          <p:nvPr/>
        </p:nvPicPr>
        <p:blipFill>
          <a:blip r:embed="rId2"/>
          <a:stretch>
            <a:fillRect/>
          </a:stretch>
        </p:blipFill>
        <p:spPr>
          <a:xfrm>
            <a:off x="5174615" y="11430"/>
            <a:ext cx="5612765" cy="4445000"/>
          </a:xfrm>
          <a:prstGeom prst="rect">
            <a:avLst/>
          </a:prstGeom>
        </p:spPr>
      </p:pic>
      <p:sp>
        <p:nvSpPr>
          <p:cNvPr id="7" name="文本框 6"/>
          <p:cNvSpPr txBox="1"/>
          <p:nvPr/>
        </p:nvSpPr>
        <p:spPr>
          <a:xfrm>
            <a:off x="4231640" y="4855210"/>
            <a:ext cx="2338070" cy="706755"/>
          </a:xfrm>
          <a:prstGeom prst="rect">
            <a:avLst/>
          </a:prstGeom>
          <a:noFill/>
        </p:spPr>
        <p:txBody>
          <a:bodyPr wrap="square" rtlCol="0">
            <a:spAutoFit/>
            <a:scene3d>
              <a:camera prst="orthographicFront"/>
              <a:lightRig rig="threePt" dir="t"/>
            </a:scene3d>
          </a:bodyPr>
          <a:p>
            <a:r>
              <a:rPr lang="en-US" altLang="zh-CN" sz="4000">
                <a:ln w="10160">
                  <a:solidFill>
                    <a:schemeClr val="accent5"/>
                  </a:solidFill>
                  <a:prstDash val="solid"/>
                </a:ln>
                <a:solidFill>
                  <a:srgbClr val="FFFFFF"/>
                </a:solidFill>
                <a:effectLst>
                  <a:outerShdw blurRad="38100" dist="22860" dir="5400000" algn="tl" rotWithShape="0">
                    <a:srgbClr val="000000">
                      <a:alpha val="30000"/>
                    </a:srgbClr>
                  </a:outerShdw>
                </a:effectLst>
              </a:rPr>
              <a:t>Thanks</a:t>
            </a:r>
            <a:endParaRPr lang="en-US" altLang="zh-CN" sz="400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ctrTitle"/>
          </p:nvPr>
        </p:nvSpPr>
        <p:spPr>
          <a:xfrm>
            <a:off x="3157855" y="-4445"/>
            <a:ext cx="5013960" cy="734060"/>
          </a:xfrm>
        </p:spPr>
        <p:txBody>
          <a:bodyPr/>
          <a:p>
            <a:r>
              <a:rPr lang="zh-CN" altLang="en-US"/>
              <a:t>易感人群</a:t>
            </a:r>
            <a:r>
              <a:rPr lang="en-US" altLang="zh-CN"/>
              <a:t>---</a:t>
            </a:r>
            <a:r>
              <a:rPr lang="zh-CN" altLang="en-US"/>
              <a:t>住院患者合并症分类</a:t>
            </a:r>
            <a:endParaRPr lang="zh-CN" altLang="en-US"/>
          </a:p>
        </p:txBody>
      </p:sp>
      <p:graphicFrame>
        <p:nvGraphicFramePr>
          <p:cNvPr id="9" name="表格 8"/>
          <p:cNvGraphicFramePr/>
          <p:nvPr/>
        </p:nvGraphicFramePr>
        <p:xfrm>
          <a:off x="383540" y="1004570"/>
          <a:ext cx="9280525" cy="3870960"/>
        </p:xfrm>
        <a:graphic>
          <a:graphicData uri="http://schemas.openxmlformats.org/drawingml/2006/table">
            <a:tbl>
              <a:tblPr firstRow="1" bandRow="1">
                <a:tableStyleId>{5940675A-B579-460E-94D1-54222C63F5DA}</a:tableStyleId>
              </a:tblPr>
              <a:tblGrid>
                <a:gridCol w="2013585"/>
                <a:gridCol w="412750"/>
                <a:gridCol w="1995805"/>
                <a:gridCol w="166370"/>
                <a:gridCol w="1953895"/>
                <a:gridCol w="77470"/>
                <a:gridCol w="1784985"/>
                <a:gridCol w="875665"/>
              </a:tblGrid>
              <a:tr h="387350">
                <a:tc gridSpan="2">
                  <a:txBody>
                    <a:bodyPr/>
                    <a:p>
                      <a:pPr indent="0">
                        <a:buNone/>
                      </a:pPr>
                      <a:r>
                        <a:rPr lang="en-US" sz="1200" b="1">
                          <a:latin typeface="Times New Roman" panose="02020603050405020304" pitchFamily="18" charset="0"/>
                          <a:cs typeface="Times New Roman" panose="02020603050405020304" pitchFamily="18" charset="0"/>
                        </a:rPr>
                        <a:t>Characteristics</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buNone/>
                      </a:pPr>
                      <a:r>
                        <a:rPr lang="en-US" sz="1200" b="1">
                          <a:latin typeface="Times New Roman" panose="02020603050405020304" pitchFamily="18" charset="0"/>
                          <a:cs typeface="Times New Roman" panose="02020603050405020304" pitchFamily="18" charset="0"/>
                        </a:rPr>
                        <a:t>All patients (n = 1255)</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buNone/>
                      </a:pPr>
                      <a:r>
                        <a:rPr lang="en-US" sz="1200" b="1">
                          <a:latin typeface="Times New Roman" panose="02020603050405020304" pitchFamily="18" charset="0"/>
                          <a:cs typeface="Times New Roman" panose="02020603050405020304" pitchFamily="18" charset="0"/>
                        </a:rPr>
                        <a:t>General ward(n = 1019)</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1200" b="1">
                          <a:latin typeface="Times New Roman" panose="02020603050405020304" pitchFamily="18" charset="0"/>
                          <a:cs typeface="Times New Roman" panose="02020603050405020304" pitchFamily="18" charset="0"/>
                        </a:rPr>
                        <a:t>ICU  (n = 236)</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1" i="1">
                          <a:latin typeface="Times New Roman" panose="02020603050405020304" pitchFamily="18" charset="0"/>
                          <a:cs typeface="Times New Roman" panose="02020603050405020304" pitchFamily="18" charset="0"/>
                        </a:rPr>
                        <a:t>p</a:t>
                      </a:r>
                      <a:r>
                        <a:rPr lang="en-US" sz="1200" b="1">
                          <a:latin typeface="Times New Roman" panose="02020603050405020304" pitchFamily="18" charset="0"/>
                          <a:cs typeface="Times New Roman" panose="02020603050405020304" pitchFamily="18" charset="0"/>
                        </a:rPr>
                        <a:t> value</a:t>
                      </a:r>
                      <a:endParaRPr lang="en-US" altLang="en-US" sz="1200" b="1"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3040">
                <a:tc>
                  <a:txBody>
                    <a:bodyPr/>
                    <a:p>
                      <a:pPr indent="0">
                        <a:buNone/>
                      </a:pPr>
                      <a:r>
                        <a:rPr lang="en-US" sz="1200" b="1">
                          <a:latin typeface="Times New Roman" panose="02020603050405020304" pitchFamily="18" charset="0"/>
                          <a:cs typeface="Times New Roman" panose="02020603050405020304" pitchFamily="18" charset="0"/>
                        </a:rPr>
                        <a:t>Age, years</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gridSpan="5">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hMerge="1">
                  <a:tcPr>
                    <a:lnT w="12700" cap="flat" cmpd="sng">
                      <a:solidFill>
                        <a:srgbClr val="080000"/>
                      </a:solidFill>
                      <a:prstDash val="solid"/>
                      <a:headEnd type="none" w="med" len="med"/>
                      <a:tailEnd type="none" w="med" len="med"/>
                    </a:lnT>
                    <a:lnB cap="flat">
                      <a:noFill/>
                    </a:lnB>
                  </a:tcPr>
                </a:tc>
                <a:tc hMerge="1">
                  <a:tcPr>
                    <a:lnT w="12700" cap="flat" cmpd="sng">
                      <a:solidFill>
                        <a:srgbClr val="080000"/>
                      </a:solidFill>
                      <a:prstDash val="solid"/>
                      <a:headEnd type="none" w="med" len="med"/>
                      <a:tailEnd type="none" w="med" len="med"/>
                    </a:lnT>
                    <a:lnB cap="flat">
                      <a:noFill/>
                    </a:lnB>
                  </a:tcPr>
                </a:tc>
                <a:tc hMerge="1">
                  <a:tcPr>
                    <a:lnT w="12700" cap="flat" cmpd="sng">
                      <a:solidFill>
                        <a:srgbClr val="080000"/>
                      </a:solidFill>
                      <a:prstDash val="solid"/>
                      <a:headEnd type="none" w="med" len="med"/>
                      <a:tailEnd type="none" w="med" len="med"/>
                    </a:lnT>
                    <a:lnB cap="flat">
                      <a:noFill/>
                    </a:lnB>
                  </a:tcPr>
                </a:tc>
                <a:tc hMerge="1">
                  <a:tcPr>
                    <a:lnT w="12700" cap="flat" cmpd="sng">
                      <a:solidFill>
                        <a:srgbClr val="080000"/>
                      </a:solidFill>
                      <a:prstDash val="solid"/>
                      <a:headEnd type="none" w="med" len="med"/>
                      <a:tailEnd type="none" w="med" len="med"/>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tr>
              <a:tr h="194310">
                <a:tc gridSpan="2">
                  <a:txBody>
                    <a:bodyPr/>
                    <a:p>
                      <a:pPr indent="0">
                        <a:buNone/>
                      </a:pPr>
                      <a:r>
                        <a:rPr lang="en-US" sz="1200" b="1">
                          <a:latin typeface="Times New Roman" panose="02020603050405020304" pitchFamily="18" charset="0"/>
                          <a:cs typeface="Times New Roman" panose="02020603050405020304" pitchFamily="18" charset="0"/>
                        </a:rPr>
                        <a:t>Median (IQR)</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64.0 (52.0–70.0)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62.0 (49.0–70.0)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68.0 (60.0–77.0)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0.000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040">
                <a:tc gridSpan="2">
                  <a:txBody>
                    <a:bodyPr/>
                    <a:p>
                      <a:pPr indent="0">
                        <a:buNone/>
                      </a:pPr>
                      <a:r>
                        <a:rPr lang="en-US" sz="1200" b="1">
                          <a:latin typeface="Times New Roman" panose="02020603050405020304" pitchFamily="18" charset="0"/>
                          <a:cs typeface="Times New Roman" panose="02020603050405020304" pitchFamily="18" charset="0"/>
                        </a:rPr>
                        <a:t>  &lt;15 yr</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2 (0.2)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2 (0.2)</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0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0.496</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675">
                <a:tc gridSpan="2">
                  <a:txBody>
                    <a:bodyPr/>
                    <a:p>
                      <a:pPr indent="0">
                        <a:buNone/>
                      </a:pPr>
                      <a:r>
                        <a:rPr lang="en-US" sz="1200" b="1">
                          <a:latin typeface="Times New Roman" panose="02020603050405020304" pitchFamily="18" charset="0"/>
                          <a:cs typeface="Times New Roman" panose="02020603050405020304" pitchFamily="18" charset="0"/>
                        </a:rPr>
                        <a:t>  15–44 yr</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210 (16.7)</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206 (16.4)</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4 (0.3)</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0.000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040">
                <a:tc gridSpan="2">
                  <a:txBody>
                    <a:bodyPr/>
                    <a:p>
                      <a:pPr indent="0">
                        <a:buNone/>
                      </a:pPr>
                      <a:r>
                        <a:rPr lang="en-US" sz="1200" b="1">
                          <a:latin typeface="Times New Roman" panose="02020603050405020304" pitchFamily="18" charset="0"/>
                          <a:cs typeface="Times New Roman" panose="02020603050405020304" pitchFamily="18" charset="0"/>
                        </a:rPr>
                        <a:t>  45–64 yr</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455 (36.3)</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375 (29.9)</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80 (6.4)</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0.403</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4310">
                <a:tc gridSpan="2">
                  <a:txBody>
                    <a:bodyPr/>
                    <a:p>
                      <a:pPr indent="0">
                        <a:buNone/>
                      </a:pPr>
                      <a:r>
                        <a:rPr lang="en-US" sz="1200" b="1">
                          <a:latin typeface="Times New Roman" panose="02020603050405020304" pitchFamily="18" charset="0"/>
                          <a:cs typeface="Times New Roman" panose="02020603050405020304" pitchFamily="18" charset="0"/>
                        </a:rPr>
                        <a:t>  ≥65 yr</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588 (46.9)</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436 (34.7)</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152 (12.1)</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0.000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675">
                <a:tc gridSpan="7">
                  <a:txBody>
                    <a:bodyPr/>
                    <a:p>
                      <a:pPr indent="0">
                        <a:buNone/>
                      </a:pPr>
                      <a:r>
                        <a:rPr lang="en-US" sz="1200" b="1">
                          <a:latin typeface="Times New Roman" panose="02020603050405020304" pitchFamily="18" charset="0"/>
                          <a:cs typeface="Times New Roman" panose="02020603050405020304" pitchFamily="18" charset="0"/>
                        </a:rPr>
                        <a:t>Sex</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hMerge="1">
                  <a:tcPr>
                    <a:lnT cap="flat">
                      <a:noFill/>
                    </a:lnT>
                    <a:lnB cap="flat">
                      <a:noFill/>
                    </a:lnB>
                  </a:tcPr>
                </a:tc>
                <a:tc hMerge="1">
                  <a:tcPr>
                    <a:lnT cap="flat">
                      <a:noFill/>
                    </a:lnT>
                    <a:lnB cap="flat">
                      <a:noFill/>
                    </a:lnB>
                  </a:tcPr>
                </a:tc>
                <a:tc hMerge="1">
                  <a:tcPr>
                    <a:lnT cap="flat">
                      <a:noFill/>
                    </a:lnT>
                    <a:lnB cap="flat">
                      <a:noFill/>
                    </a:lnB>
                  </a:tcPr>
                </a:tc>
                <a:tc hMerge="1">
                  <a:tcPr>
                    <a:lnT cap="flat">
                      <a:noFill/>
                    </a:lnT>
                    <a:lnB cap="flat">
                      <a:noFill/>
                    </a:lnB>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0.000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040">
                <a:tc gridSpan="2">
                  <a:txBody>
                    <a:bodyPr/>
                    <a:p>
                      <a:pPr indent="0">
                        <a:buNone/>
                      </a:pPr>
                      <a:r>
                        <a:rPr lang="en-US" sz="1200" b="1">
                          <a:latin typeface="Times New Roman" panose="02020603050405020304" pitchFamily="18" charset="0"/>
                          <a:cs typeface="Times New Roman" panose="02020603050405020304" pitchFamily="18" charset="0"/>
                        </a:rPr>
                        <a:t>  Female</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589 (46.9)</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517 (41.2)</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72 (5.7)</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040">
                <a:tc gridSpan="2">
                  <a:txBody>
                    <a:bodyPr/>
                    <a:p>
                      <a:pPr indent="0">
                        <a:buNone/>
                      </a:pPr>
                      <a:r>
                        <a:rPr lang="en-US" sz="1200" b="1">
                          <a:latin typeface="Times New Roman" panose="02020603050405020304" pitchFamily="18" charset="0"/>
                          <a:cs typeface="Times New Roman" panose="02020603050405020304" pitchFamily="18" charset="0"/>
                        </a:rPr>
                        <a:t>  Male</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666 (53.1)</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502 (40.0)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164 (13.1)</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675">
                <a:tc gridSpan="2">
                  <a:txBody>
                    <a:bodyPr/>
                    <a:p>
                      <a:pPr indent="0">
                        <a:buNone/>
                      </a:pPr>
                      <a:r>
                        <a:rPr lang="en-US" sz="1200" b="1">
                          <a:latin typeface="Times New Roman" panose="02020603050405020304" pitchFamily="18" charset="0"/>
                          <a:cs typeface="Times New Roman" panose="02020603050405020304" pitchFamily="18" charset="0"/>
                        </a:rPr>
                        <a:t>Comorbid conditions</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gridSpan="2">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4310">
                <a:tc gridSpan="2">
                  <a:txBody>
                    <a:bodyPr/>
                    <a:p>
                      <a:pPr indent="0">
                        <a:buNone/>
                      </a:pPr>
                      <a:r>
                        <a:rPr lang="en-US" sz="1200" b="1">
                          <a:latin typeface="Times New Roman" panose="02020603050405020304" pitchFamily="18" charset="0"/>
                          <a:cs typeface="Times New Roman" panose="02020603050405020304" pitchFamily="18" charset="0"/>
                        </a:rPr>
                        <a:t>Any comorbidity</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791 (63.0)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594 (47.3)</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197 (15.7)</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0.000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675">
                <a:tc gridSpan="2">
                  <a:txBody>
                    <a:bodyPr/>
                    <a:p>
                      <a:pPr indent="0">
                        <a:buNone/>
                      </a:pPr>
                      <a:r>
                        <a:rPr lang="en-US" sz="1200" b="1">
                          <a:latin typeface="Times New Roman" panose="02020603050405020304" pitchFamily="18" charset="0"/>
                          <a:cs typeface="Times New Roman" panose="02020603050405020304" pitchFamily="18" charset="0"/>
                        </a:rPr>
                        <a:t>  Diabetes</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224 (17.8)</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170 (13.5)</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54 (4.3)</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0.025</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040">
                <a:tc gridSpan="2">
                  <a:txBody>
                    <a:bodyPr/>
                    <a:p>
                      <a:pPr indent="0">
                        <a:buNone/>
                      </a:pPr>
                      <a:r>
                        <a:rPr lang="en-US" sz="1200" b="1">
                          <a:latin typeface="Times New Roman" panose="02020603050405020304" pitchFamily="18" charset="0"/>
                          <a:cs typeface="Times New Roman" panose="02020603050405020304" pitchFamily="18" charset="0"/>
                        </a:rPr>
                        <a:t>  Hypertension</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470 (37.5)</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358 (28.5)</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112 (8.9)</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0.000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040">
                <a:tc gridSpan="2">
                  <a:txBody>
                    <a:bodyPr/>
                    <a:p>
                      <a:pPr indent="0">
                        <a:buNone/>
                      </a:pPr>
                      <a:r>
                        <a:rPr lang="en-US" sz="1200" b="1">
                          <a:latin typeface="Times New Roman" panose="02020603050405020304" pitchFamily="18" charset="0"/>
                          <a:cs typeface="Times New Roman" panose="02020603050405020304" pitchFamily="18" charset="0"/>
                        </a:rPr>
                        <a:t>  Coronary heart disease</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110 (8.8)</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78 (6.2)</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32 (2.5)</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0.004</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4310">
                <a:tc gridSpan="2">
                  <a:txBody>
                    <a:bodyPr/>
                    <a:p>
                      <a:pPr indent="0">
                        <a:buNone/>
                      </a:pPr>
                      <a:r>
                        <a:rPr lang="en-US" sz="1200" b="1">
                          <a:latin typeface="Times New Roman" panose="02020603050405020304" pitchFamily="18" charset="0"/>
                          <a:cs typeface="Times New Roman" panose="02020603050405020304" pitchFamily="18" charset="0"/>
                        </a:rPr>
                        <a:t>  Cerebrovascular disease</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63 (5.0)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43 (3.4)</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20 (1.6)</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0.007</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675">
                <a:tc gridSpan="2">
                  <a:txBody>
                    <a:bodyPr/>
                    <a:p>
                      <a:pPr indent="0">
                        <a:buNone/>
                      </a:pPr>
                      <a:r>
                        <a:rPr lang="en-US" sz="1200" b="1">
                          <a:latin typeface="Times New Roman" panose="02020603050405020304" pitchFamily="18" charset="0"/>
                          <a:cs typeface="Times New Roman" panose="02020603050405020304" pitchFamily="18" charset="0"/>
                        </a:rPr>
                        <a:t>  Hematologic disease</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14 (1.1)</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12 (1.0)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2 (0.2)</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0.927</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675">
                <a:tc gridSpan="2">
                  <a:txBody>
                    <a:bodyPr/>
                    <a:p>
                      <a:pPr indent="0">
                        <a:buNone/>
                      </a:pPr>
                      <a:r>
                        <a:rPr lang="en-US" sz="1200" b="1">
                          <a:latin typeface="Times New Roman" panose="02020603050405020304" pitchFamily="18" charset="0"/>
                          <a:cs typeface="Times New Roman" panose="02020603050405020304" pitchFamily="18" charset="0"/>
                        </a:rPr>
                        <a:t>Cancer</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63 (5.0)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gridSpan="2">
                  <a:txBody>
                    <a:bodyPr/>
                    <a:p>
                      <a:pPr indent="0">
                        <a:buNone/>
                      </a:pPr>
                      <a:r>
                        <a:rPr lang="en-US" sz="1200" b="1">
                          <a:latin typeface="Times New Roman" panose="02020603050405020304" pitchFamily="18" charset="0"/>
                          <a:cs typeface="Times New Roman" panose="02020603050405020304" pitchFamily="18" charset="0"/>
                        </a:rPr>
                        <a:t>50 (4.0)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hMerge="1">
                  <a:tcPr>
                    <a:lnT cap="flat">
                      <a:noFill/>
                    </a:lnT>
                    <a:lnB cap="flat">
                      <a:noFill/>
                    </a:lnB>
                  </a:tcPr>
                </a:tc>
                <a:tc>
                  <a:txBody>
                    <a:bodyPr/>
                    <a:p>
                      <a:pPr indent="0">
                        <a:buNone/>
                      </a:pPr>
                      <a:r>
                        <a:rPr lang="en-US" sz="1200" b="1">
                          <a:latin typeface="Times New Roman" panose="02020603050405020304" pitchFamily="18" charset="0"/>
                          <a:cs typeface="Times New Roman" panose="02020603050405020304" pitchFamily="18" charset="0"/>
                        </a:rPr>
                        <a:t>13 (1.0)</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cap="flat">
                      <a:noFill/>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0.703</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cap="flat">
                      <a:noFill/>
                    </a:lnB>
                    <a:lnTlToBr>
                      <a:noFill/>
                    </a:lnTlToBr>
                    <a:lnBlToTr>
                      <a:noFill/>
                    </a:lnBlToTr>
                    <a:noFill/>
                  </a:tcPr>
                </a:tc>
              </a:tr>
              <a:tr h="193040">
                <a:tc gridSpan="2">
                  <a:txBody>
                    <a:bodyPr/>
                    <a:p>
                      <a:pPr indent="0">
                        <a:buNone/>
                      </a:pPr>
                      <a:r>
                        <a:rPr lang="en-US" sz="1200" b="1">
                          <a:latin typeface="Times New Roman" panose="02020603050405020304" pitchFamily="18" charset="0"/>
                          <a:cs typeface="Times New Roman" panose="02020603050405020304" pitchFamily="18" charset="0"/>
                        </a:rPr>
                        <a:t>  Autoimmune disease</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hMerge="1">
                  <a:tcPr>
                    <a:lnT cap="flat">
                      <a:noFill/>
                    </a:lnT>
                    <a:lnB w="12700" cap="flat" cmpd="sng">
                      <a:solidFill>
                        <a:srgbClr val="080000"/>
                      </a:solidFill>
                      <a:prstDash val="solid"/>
                      <a:headEnd type="none" w="med" len="med"/>
                      <a:tailEnd type="none" w="med" len="med"/>
                    </a:lnB>
                  </a:tcPr>
                </a:tc>
                <a:tc gridSpan="2">
                  <a:txBody>
                    <a:bodyPr/>
                    <a:p>
                      <a:pPr indent="0">
                        <a:buNone/>
                      </a:pPr>
                      <a:r>
                        <a:rPr lang="en-US" sz="1200" b="1">
                          <a:latin typeface="Times New Roman" panose="02020603050405020304" pitchFamily="18" charset="0"/>
                          <a:cs typeface="Times New Roman" panose="02020603050405020304" pitchFamily="18" charset="0"/>
                        </a:rPr>
                        <a:t>10 (0.8)</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hMerge="1">
                  <a:tcPr>
                    <a:lnT cap="flat">
                      <a:noFill/>
                    </a:lnT>
                    <a:lnB w="12700" cap="flat" cmpd="sng">
                      <a:solidFill>
                        <a:srgbClr val="080000"/>
                      </a:solidFill>
                      <a:prstDash val="solid"/>
                      <a:headEnd type="none" w="med" len="med"/>
                      <a:tailEnd type="none" w="med" len="med"/>
                    </a:lnB>
                  </a:tcPr>
                </a:tc>
                <a:tc gridSpan="2">
                  <a:txBody>
                    <a:bodyPr/>
                    <a:p>
                      <a:pPr indent="0">
                        <a:buNone/>
                      </a:pPr>
                      <a:r>
                        <a:rPr lang="en-US" sz="1200" b="1">
                          <a:latin typeface="Times New Roman" panose="02020603050405020304" pitchFamily="18" charset="0"/>
                          <a:cs typeface="Times New Roman" panose="02020603050405020304" pitchFamily="18" charset="0"/>
                        </a:rPr>
                        <a:t>10 (0.8)</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hMerge="1">
                  <a:tcPr>
                    <a:lnT cap="flat">
                      <a:noFill/>
                    </a:lnT>
                    <a:lnB w="12700" cap="flat" cmpd="sng">
                      <a:solidFill>
                        <a:srgbClr val="080000"/>
                      </a:solidFill>
                      <a:prstDash val="solid"/>
                      <a:headEnd type="none" w="med" len="med"/>
                      <a:tailEnd type="none" w="med" len="med"/>
                    </a:lnB>
                  </a:tcPr>
                </a:tc>
                <a:tc>
                  <a:txBody>
                    <a:bodyPr/>
                    <a:p>
                      <a:pPr indent="0">
                        <a:buNone/>
                      </a:pPr>
                      <a:r>
                        <a:rPr lang="en-US" sz="1200" b="1">
                          <a:latin typeface="Times New Roman" panose="02020603050405020304" pitchFamily="18" charset="0"/>
                          <a:cs typeface="Times New Roman" panose="02020603050405020304" pitchFamily="18" charset="0"/>
                        </a:rPr>
                        <a:t>0 </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1">
                          <a:latin typeface="Times New Roman" panose="02020603050405020304" pitchFamily="18" charset="0"/>
                          <a:cs typeface="Times New Roman" panose="02020603050405020304" pitchFamily="18" charset="0"/>
                        </a:rPr>
                        <a:t>0.262</a:t>
                      </a:r>
                      <a:endParaRPr lang="en-US" altLang="en-US" sz="1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 name="文本框 1"/>
          <p:cNvSpPr txBox="1"/>
          <p:nvPr/>
        </p:nvSpPr>
        <p:spPr>
          <a:xfrm>
            <a:off x="1508760" y="5012690"/>
            <a:ext cx="8312150" cy="460375"/>
          </a:xfrm>
          <a:prstGeom prst="rect">
            <a:avLst/>
          </a:prstGeom>
          <a:noFill/>
        </p:spPr>
        <p:txBody>
          <a:bodyPr wrap="none" rtlCol="0">
            <a:spAutoFit/>
          </a:bodyPr>
          <a:p>
            <a:r>
              <a:rPr lang="zh-CN" altLang="en-US" sz="2400" b="1">
                <a:solidFill>
                  <a:srgbClr val="FF0000"/>
                </a:solidFill>
              </a:rPr>
              <a:t>高血压（</a:t>
            </a:r>
            <a:r>
              <a:rPr lang="en-US" altLang="zh-CN" sz="2400" b="1">
                <a:solidFill>
                  <a:srgbClr val="FF0000"/>
                </a:solidFill>
              </a:rPr>
              <a:t>37.5%</a:t>
            </a:r>
            <a:r>
              <a:rPr lang="zh-CN" altLang="en-US" sz="2400" b="1">
                <a:solidFill>
                  <a:srgbClr val="FF0000"/>
                </a:solidFill>
              </a:rPr>
              <a:t>）和糖尿病（</a:t>
            </a:r>
            <a:r>
              <a:rPr lang="en-US" altLang="zh-CN" sz="2400" b="1">
                <a:solidFill>
                  <a:srgbClr val="FF0000"/>
                </a:solidFill>
              </a:rPr>
              <a:t>17.8%</a:t>
            </a:r>
            <a:r>
              <a:rPr lang="zh-CN" altLang="en-US" sz="2400" b="1">
                <a:solidFill>
                  <a:srgbClr val="FF0000"/>
                </a:solidFill>
              </a:rPr>
              <a:t>）超过一半的新冠肺患者</a:t>
            </a:r>
            <a:endParaRPr lang="zh-CN" altLang="en-US" sz="2400" b="1">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7"/>
          <p:cNvSpPr>
            <a:spLocks noGrp="1"/>
          </p:cNvSpPr>
          <p:nvPr>
            <p:ph type="ctrTitle"/>
          </p:nvPr>
        </p:nvSpPr>
        <p:spPr>
          <a:xfrm>
            <a:off x="3068320" y="635"/>
            <a:ext cx="5013960" cy="734060"/>
          </a:xfrm>
        </p:spPr>
        <p:txBody>
          <a:bodyPr/>
          <a:p>
            <a:r>
              <a:rPr lang="en-US" altLang="zh-CN"/>
              <a:t>COVID-19</a:t>
            </a:r>
            <a:r>
              <a:rPr lang="zh-CN" altLang="en-US"/>
              <a:t>与普通流感对比</a:t>
            </a:r>
            <a:endParaRPr lang="zh-CN" altLang="en-US"/>
          </a:p>
        </p:txBody>
      </p:sp>
      <p:sp>
        <p:nvSpPr>
          <p:cNvPr id="2" name="文本框 1"/>
          <p:cNvSpPr txBox="1"/>
          <p:nvPr/>
        </p:nvSpPr>
        <p:spPr>
          <a:xfrm>
            <a:off x="3495040" y="5111115"/>
            <a:ext cx="3230880" cy="460375"/>
          </a:xfrm>
          <a:prstGeom prst="rect">
            <a:avLst/>
          </a:prstGeom>
          <a:noFill/>
        </p:spPr>
        <p:txBody>
          <a:bodyPr wrap="none" rtlCol="0">
            <a:spAutoFit/>
          </a:bodyPr>
          <a:p>
            <a:r>
              <a:rPr lang="zh-CN" altLang="en-US" sz="2400" b="1">
                <a:solidFill>
                  <a:srgbClr val="FF0000"/>
                </a:solidFill>
              </a:rPr>
              <a:t>致死率远高于普通流感</a:t>
            </a:r>
            <a:endParaRPr lang="zh-CN" altLang="en-US" sz="2400" b="1">
              <a:solidFill>
                <a:srgbClr val="FF0000"/>
              </a:solidFill>
            </a:endParaRPr>
          </a:p>
        </p:txBody>
      </p:sp>
      <p:pic>
        <p:nvPicPr>
          <p:cNvPr id="3" name="图片 2"/>
          <p:cNvPicPr>
            <a:picLocks noChangeAspect="1"/>
          </p:cNvPicPr>
          <p:nvPr/>
        </p:nvPicPr>
        <p:blipFill>
          <a:blip r:embed="rId1"/>
          <a:stretch>
            <a:fillRect/>
          </a:stretch>
        </p:blipFill>
        <p:spPr>
          <a:xfrm>
            <a:off x="1720850" y="898525"/>
            <a:ext cx="6687820" cy="4302760"/>
          </a:xfrm>
          <a:prstGeom prst="rect">
            <a:avLst/>
          </a:prstGeom>
        </p:spPr>
      </p:pic>
    </p:spTree>
  </p:cSld>
  <p:clrMapOvr>
    <a:masterClrMapping/>
  </p:clrMapOvr>
</p:sld>
</file>

<file path=ppt/tags/tag1.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p="http://schemas.openxmlformats.org/presentationml/2006/main">
  <p:tag name="KSO_WM_UNIT_TABLE_BEAUTIFY" val="smartTable{b04ea6f1-316f-4be7-855e-bd77467b282d}"/>
</p:tagLst>
</file>

<file path=ppt/tags/tag3.xml><?xml version="1.0" encoding="utf-8"?>
<p:tagLst xmlns:p="http://schemas.openxmlformats.org/presentationml/2006/main">
  <p:tag name="REFSHAPE" val="1111010604"/>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75000"/>
            <a:alpha val="41961"/>
          </a:schemeClr>
        </a:solidFill>
        <a:ln w="6350">
          <a:solidFill>
            <a:schemeClr val="bg1">
              <a:lumMod val="50000"/>
            </a:schemeClr>
          </a:solidFill>
          <a:prstDash val="solid"/>
        </a:ln>
        <a:effectLst>
          <a:reflection blurRad="6350" stA="52000" endA="300" endPos="35000" dir="5400000" sy="-100000" algn="bl" rotWithShape="0"/>
        </a:effectLst>
      </a:spPr>
      <a:bodyPr rtlCol="0" anchor="ctr"/>
      <a:lstStyle>
        <a:defPPr algn="ctr">
          <a:lnSpc>
            <a:spcPct val="150000"/>
          </a:lnSpc>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空白设计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9985</Words>
  <Application>WPS 演示</Application>
  <PresentationFormat>自定义</PresentationFormat>
  <Paragraphs>1065</Paragraphs>
  <Slides>78</Slides>
  <Notes>7</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78</vt:i4>
      </vt:variant>
    </vt:vector>
  </HeadingPairs>
  <TitlesOfParts>
    <vt:vector size="105" baseType="lpstr">
      <vt:lpstr>Arial</vt:lpstr>
      <vt:lpstr>宋体</vt:lpstr>
      <vt:lpstr>Wingdings</vt:lpstr>
      <vt:lpstr>Verdana</vt:lpstr>
      <vt:lpstr>隶书</vt:lpstr>
      <vt:lpstr>Microsoft YaHei UI</vt:lpstr>
      <vt:lpstr>微软雅黑</vt:lpstr>
      <vt:lpstr>Calibri</vt:lpstr>
      <vt:lpstr>Impact</vt:lpstr>
      <vt:lpstr>Times New Roman</vt:lpstr>
      <vt:lpstr>微软雅黑 Light</vt:lpstr>
      <vt:lpstr>黑体</vt:lpstr>
      <vt:lpstr>Arial Unicode MS</vt:lpstr>
      <vt:lpstr>Arial Black</vt:lpstr>
      <vt:lpstr>Wingdings</vt:lpstr>
      <vt:lpstr>华文楷体</vt:lpstr>
      <vt:lpstr>-apple-system-font</vt:lpstr>
      <vt:lpstr>Segoe Print</vt:lpstr>
      <vt:lpstr>Helvetica Neue</vt:lpstr>
      <vt:lpstr>思源黑体 CN Bold</vt:lpstr>
      <vt:lpstr>Helvetica</vt:lpstr>
      <vt:lpstr>楷体</vt:lpstr>
      <vt:lpstr>华文隶书</vt:lpstr>
      <vt:lpstr>Symbol</vt:lpstr>
      <vt:lpstr>Century Gothic</vt:lpstr>
      <vt:lpstr>Office 主题</vt:lpstr>
      <vt:lpstr>1_空白设计模板</vt:lpstr>
      <vt:lpstr>PowerPoint 演示文稿</vt:lpstr>
      <vt:lpstr>目     录</vt:lpstr>
      <vt:lpstr>冠状病毒（Coronavirus）</vt:lpstr>
      <vt:lpstr>病原学特点</vt:lpstr>
      <vt:lpstr>病原学特点</vt:lpstr>
      <vt:lpstr>流行病学特点</vt:lpstr>
      <vt:lpstr>流行病学特点</vt:lpstr>
      <vt:lpstr>易感人群---住院患者合并症分类</vt:lpstr>
      <vt:lpstr>COVID-19与普通流感对比</vt:lpstr>
      <vt:lpstr>流行病学特点</vt:lpstr>
      <vt:lpstr>流行病学特点</vt:lpstr>
      <vt:lpstr>预防措施1</vt:lpstr>
      <vt:lpstr>PowerPoint 演示文稿</vt:lpstr>
      <vt:lpstr>预防措施3</vt:lpstr>
      <vt:lpstr>预防措施3</vt:lpstr>
      <vt:lpstr>预防措施</vt:lpstr>
      <vt:lpstr>预防措施</vt:lpstr>
      <vt:lpstr>预防措施</vt:lpstr>
      <vt:lpstr>预防措施</vt:lpstr>
      <vt:lpstr>中医药预防</vt:lpstr>
      <vt:lpstr>目     录</vt:lpstr>
      <vt:lpstr>临床特点：临床表现</vt:lpstr>
      <vt:lpstr>早期临床特点</vt:lpstr>
      <vt:lpstr>临床特点：病原学检测</vt:lpstr>
      <vt:lpstr>新型冠状病毒的实验室检测</vt:lpstr>
      <vt:lpstr>核酸检测</vt:lpstr>
      <vt:lpstr>新冠肺炎的实验室检测</vt:lpstr>
      <vt:lpstr>新冠肺病毒抗体的检测</vt:lpstr>
      <vt:lpstr>临床特点：肺部影像学</vt:lpstr>
      <vt:lpstr>临床特点：实验室检查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诊断标准</vt:lpstr>
      <vt:lpstr>鉴别诊断</vt:lpstr>
      <vt:lpstr>目     录</vt:lpstr>
      <vt:lpstr>临床分型</vt:lpstr>
      <vt:lpstr>PowerPoint 演示文稿</vt:lpstr>
      <vt:lpstr>PowerPoint 演示文稿</vt:lpstr>
      <vt:lpstr>PowerPoint 演示文稿</vt:lpstr>
      <vt:lpstr>轻症、普通患者治疗</vt:lpstr>
      <vt:lpstr>抗病毒药物</vt:lpstr>
      <vt:lpstr>治疗新冠肺炎的中成药</vt:lpstr>
      <vt:lpstr>治疗新冠肺炎的中成药</vt:lpstr>
      <vt:lpstr>PowerPoint 演示文稿</vt:lpstr>
      <vt:lpstr>PowerPoint 演示文稿</vt:lpstr>
      <vt:lpstr>PowerPoint 演示文稿</vt:lpstr>
      <vt:lpstr>PowerPoint 演示文稿</vt:lpstr>
      <vt:lpstr> 重型、危重型病例的治疗 </vt:lpstr>
      <vt:lpstr>PowerPoint 演示文稿</vt:lpstr>
      <vt:lpstr>PowerPoint 演示文稿</vt:lpstr>
      <vt:lpstr>PowerPoint 演示文稿</vt:lpstr>
      <vt:lpstr>6. 丙种球蛋白； 7. 康复者血浆治疗：适用于病情进展较快、重型和危重型患者； 8. 循环支持：充分液体复苏的基础上，改善微循环，使用血管活性药物，必要时进行血流动力学监测； 9. 其他治疗措施</vt:lpstr>
      <vt:lpstr>中医药新冠肺炎在防治中发挥了重要作用</vt:lpstr>
      <vt:lpstr>中医药新冠肺炎在防治中发挥了重要作用</vt:lpstr>
      <vt:lpstr>中医药新冠肺炎在防治中发挥了重要作用</vt:lpstr>
      <vt:lpstr>中医药新冠肺炎在防治中发挥了重要作用</vt:lpstr>
      <vt:lpstr>中医药新冠肺炎在防治中发挥了重要作用</vt:lpstr>
      <vt:lpstr>应对新冠肺炎疫情</vt:lpstr>
      <vt:lpstr>PowerPoint 演示文稿</vt:lpstr>
      <vt:lpstr>发现“肺与大肠相表里”的本质</vt:lpstr>
      <vt:lpstr>新冠肺炎中西医结合救治要点</vt:lpstr>
      <vt:lpstr>炎症风暴——SIRS</vt:lpstr>
      <vt:lpstr>为什么要在Sepsis上花费时间和精力？ </vt:lpstr>
      <vt:lpstr>SIRS（全身炎症反应综合征） </vt:lpstr>
      <vt:lpstr>PowerPoint 演示文稿</vt:lpstr>
      <vt:lpstr>急性虚证与扶正固本法</vt:lpstr>
      <vt:lpstr>PowerPoint 演示文稿</vt:lpstr>
      <vt:lpstr>参附注射液</vt:lpstr>
      <vt:lpstr>中西医联合多靶点治疗</vt:lpstr>
      <vt:lpstr>中西医结合方案已让多名新冠肺从ECMO脱机</vt:lpstr>
      <vt:lpstr>康复期</vt:lpstr>
      <vt:lpstr>小 结</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CZ</cp:lastModifiedBy>
  <cp:revision>28</cp:revision>
  <dcterms:created xsi:type="dcterms:W3CDTF">2018-03-01T02:03:00Z</dcterms:created>
  <dcterms:modified xsi:type="dcterms:W3CDTF">2020-03-22T10:43:02Z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2052-11.3.0.8775</vt:lpwstr>
  </property>
</Properties>
</file>